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1"/>
  </p:sldMasterIdLst>
  <p:notesMasterIdLst>
    <p:notesMasterId r:id="rId28"/>
  </p:notesMasterIdLst>
  <p:sldIdLst>
    <p:sldId id="256" r:id="rId2"/>
    <p:sldId id="257" r:id="rId3"/>
    <p:sldId id="258" r:id="rId4"/>
    <p:sldId id="272" r:id="rId5"/>
    <p:sldId id="274" r:id="rId6"/>
    <p:sldId id="277" r:id="rId7"/>
    <p:sldId id="282" r:id="rId8"/>
    <p:sldId id="280" r:id="rId9"/>
    <p:sldId id="284" r:id="rId10"/>
    <p:sldId id="270" r:id="rId11"/>
    <p:sldId id="275" r:id="rId12"/>
    <p:sldId id="260" r:id="rId13"/>
    <p:sldId id="287" r:id="rId14"/>
    <p:sldId id="293" r:id="rId15"/>
    <p:sldId id="285" r:id="rId16"/>
    <p:sldId id="286" r:id="rId17"/>
    <p:sldId id="296" r:id="rId18"/>
    <p:sldId id="297" r:id="rId19"/>
    <p:sldId id="288" r:id="rId20"/>
    <p:sldId id="289" r:id="rId21"/>
    <p:sldId id="290" r:id="rId22"/>
    <p:sldId id="291" r:id="rId23"/>
    <p:sldId id="298" r:id="rId24"/>
    <p:sldId id="294" r:id="rId25"/>
    <p:sldId id="295" r:id="rId26"/>
    <p:sldId id="292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8D8D"/>
    <a:srgbClr val="01FF00"/>
    <a:srgbClr val="7B87B1"/>
    <a:srgbClr val="EA42BE"/>
    <a:srgbClr val="FC0000"/>
    <a:srgbClr val="00FF00"/>
    <a:srgbClr val="5FBBB0"/>
    <a:srgbClr val="1DFD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546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1032" y="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F116F6-876A-46EC-830D-DE4D9F46346F}" type="datetimeFigureOut">
              <a:rPr lang="en-IL" smtClean="0"/>
              <a:t>24/11/2024</a:t>
            </a:fld>
            <a:endParaRPr lang="en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66AAC7-B74A-48E8-841A-BDDA799A8381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0905668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Barcode </a:t>
            </a:r>
            <a:r>
              <a:rPr lang="en-US" b="0" i="0" dirty="0">
                <a:solidFill>
                  <a:srgbClr val="191919"/>
                </a:solidFill>
                <a:effectLst/>
                <a:highlight>
                  <a:srgbClr val="F5F5F5"/>
                </a:highlight>
                <a:latin typeface="TT Norms Pro"/>
              </a:rPr>
              <a:t>Dimension 2.6*5.6*5.6cm</a:t>
            </a:r>
          </a:p>
          <a:p>
            <a:r>
              <a:rPr lang="en-US" b="0" i="0" dirty="0">
                <a:solidFill>
                  <a:srgbClr val="191919"/>
                </a:solidFill>
                <a:effectLst/>
                <a:highlight>
                  <a:srgbClr val="F5F5F5"/>
                </a:highlight>
                <a:latin typeface="TT Norms Pro"/>
              </a:rPr>
              <a:t>Screen  4.2 * 3.9 inches</a:t>
            </a:r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66AAC7-B74A-48E8-841A-BDDA799A8381}" type="slidenum">
              <a:rPr lang="en-IL" smtClean="0"/>
              <a:t>4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9000400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66AAC7-B74A-48E8-841A-BDDA799A8381}" type="slidenum">
              <a:rPr lang="en-IL" smtClean="0"/>
              <a:t>5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5726559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125 mA =	I</a:t>
            </a:r>
          </a:p>
          <a:p>
            <a:r>
              <a:rPr lang="en-US" dirty="0"/>
              <a:t>Built in buzzer </a:t>
            </a:r>
          </a:p>
          <a:p>
            <a:r>
              <a:rPr lang="en-US" dirty="0"/>
              <a:t>Built in led</a:t>
            </a:r>
          </a:p>
          <a:p>
            <a:endParaRPr lang="en-US" dirty="0"/>
          </a:p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66AAC7-B74A-48E8-841A-BDDA799A8381}" type="slidenum">
              <a:rPr lang="en-IL" smtClean="0"/>
              <a:t>11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4929400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52C02C3A-F3EC-431D-BD4C-85B7465FC644}" type="datetimeFigureOut">
              <a:rPr lang="en-IL" smtClean="0"/>
              <a:t>24/11/2024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03DE85D3-7771-476A-A32D-F88074A10F67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8285470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02C3A-F3EC-431D-BD4C-85B7465FC644}" type="datetimeFigureOut">
              <a:rPr lang="en-IL" smtClean="0"/>
              <a:t>24/11/2024</a:t>
            </a:fld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E85D3-7771-476A-A32D-F88074A10F67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0341180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02C3A-F3EC-431D-BD4C-85B7465FC644}" type="datetimeFigureOut">
              <a:rPr lang="en-IL" smtClean="0"/>
              <a:t>24/11/2024</a:t>
            </a:fld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E85D3-7771-476A-A32D-F88074A10F67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6588857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02C3A-F3EC-431D-BD4C-85B7465FC644}" type="datetimeFigureOut">
              <a:rPr lang="en-IL" smtClean="0"/>
              <a:t>24/11/2024</a:t>
            </a:fld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E85D3-7771-476A-A32D-F88074A10F67}" type="slidenum">
              <a:rPr lang="en-IL" smtClean="0"/>
              <a:t>‹#›</a:t>
            </a:fld>
            <a:endParaRPr lang="en-IL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233755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02C3A-F3EC-431D-BD4C-85B7465FC644}" type="datetimeFigureOut">
              <a:rPr lang="en-IL" smtClean="0"/>
              <a:t>24/11/2024</a:t>
            </a:fld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E85D3-7771-476A-A32D-F88074A10F67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545685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02C3A-F3EC-431D-BD4C-85B7465FC644}" type="datetimeFigureOut">
              <a:rPr lang="en-IL" smtClean="0"/>
              <a:t>24/11/2024</a:t>
            </a:fld>
            <a:endParaRPr lang="en-I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E85D3-7771-476A-A32D-F88074A10F67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9632758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02C3A-F3EC-431D-BD4C-85B7465FC644}" type="datetimeFigureOut">
              <a:rPr lang="en-IL" smtClean="0"/>
              <a:t>24/11/2024</a:t>
            </a:fld>
            <a:endParaRPr lang="en-I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E85D3-7771-476A-A32D-F88074A10F67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57832301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02C3A-F3EC-431D-BD4C-85B7465FC644}" type="datetimeFigureOut">
              <a:rPr lang="en-IL" smtClean="0"/>
              <a:t>24/11/2024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E85D3-7771-476A-A32D-F88074A10F67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87124326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02C3A-F3EC-431D-BD4C-85B7465FC644}" type="datetimeFigureOut">
              <a:rPr lang="en-IL" smtClean="0"/>
              <a:t>24/11/2024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E85D3-7771-476A-A32D-F88074A10F67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1322906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02C3A-F3EC-431D-BD4C-85B7465FC644}" type="datetimeFigureOut">
              <a:rPr lang="en-IL" smtClean="0"/>
              <a:t>24/11/2024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E85D3-7771-476A-A32D-F88074A10F67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0365253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02C3A-F3EC-431D-BD4C-85B7465FC644}" type="datetimeFigureOut">
              <a:rPr lang="en-IL" smtClean="0"/>
              <a:t>24/11/2024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E85D3-7771-476A-A32D-F88074A10F67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3590316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02C3A-F3EC-431D-BD4C-85B7465FC644}" type="datetimeFigureOut">
              <a:rPr lang="en-IL" smtClean="0"/>
              <a:t>24/11/2024</a:t>
            </a:fld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E85D3-7771-476A-A32D-F88074A10F67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5265171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02C3A-F3EC-431D-BD4C-85B7465FC644}" type="datetimeFigureOut">
              <a:rPr lang="en-IL" smtClean="0"/>
              <a:t>24/11/2024</a:t>
            </a:fld>
            <a:endParaRPr lang="en-I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E85D3-7771-476A-A32D-F88074A10F67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7046026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02C3A-F3EC-431D-BD4C-85B7465FC644}" type="datetimeFigureOut">
              <a:rPr lang="en-IL" smtClean="0"/>
              <a:t>24/11/2024</a:t>
            </a:fld>
            <a:endParaRPr lang="en-I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E85D3-7771-476A-A32D-F88074A10F67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5358150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02C3A-F3EC-431D-BD4C-85B7465FC644}" type="datetimeFigureOut">
              <a:rPr lang="en-IL" smtClean="0"/>
              <a:t>24/11/2024</a:t>
            </a:fld>
            <a:endParaRPr lang="en-I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E85D3-7771-476A-A32D-F88074A10F67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2361289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02C3A-F3EC-431D-BD4C-85B7465FC644}" type="datetimeFigureOut">
              <a:rPr lang="en-IL" smtClean="0"/>
              <a:t>24/11/2024</a:t>
            </a:fld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E85D3-7771-476A-A32D-F88074A10F67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2009773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02C3A-F3EC-431D-BD4C-85B7465FC644}" type="datetimeFigureOut">
              <a:rPr lang="en-IL" smtClean="0"/>
              <a:t>24/11/2024</a:t>
            </a:fld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E85D3-7771-476A-A32D-F88074A10F67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766572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C02C3A-F3EC-431D-BD4C-85B7465FC644}" type="datetimeFigureOut">
              <a:rPr lang="en-IL" smtClean="0"/>
              <a:t>24/11/2024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DE85D3-7771-476A-A32D-F88074A10F67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85014264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  <p:sldLayoutId id="2147483756" r:id="rId12"/>
    <p:sldLayoutId id="2147483757" r:id="rId13"/>
    <p:sldLayoutId id="2147483758" r:id="rId14"/>
    <p:sldLayoutId id="2147483759" r:id="rId15"/>
    <p:sldLayoutId id="2147483760" r:id="rId16"/>
    <p:sldLayoutId id="2147483761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jpeg"/><Relationship Id="rId4" Type="http://schemas.openxmlformats.org/officeDocument/2006/relationships/image" Target="../media/image33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jp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ADB21E-BC88-7B05-6A5D-FB9D3C5B20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72441" y="174903"/>
            <a:ext cx="6847117" cy="5226837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sz="4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FINAL presentation</a:t>
            </a:r>
            <a:br>
              <a:rPr lang="en-US" sz="4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4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Barcode CHECKER 7681</a:t>
            </a:r>
            <a:endParaRPr lang="en-US" sz="4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E21C7C-90D4-7C95-6E22-DFCE3B524AA4}"/>
              </a:ext>
            </a:extLst>
          </p:cNvPr>
          <p:cNvSpPr txBox="1"/>
          <p:nvPr/>
        </p:nvSpPr>
        <p:spPr>
          <a:xfrm>
            <a:off x="1999779" y="2746637"/>
            <a:ext cx="6847117" cy="364984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algn="ctr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r>
              <a:rPr lang="en-US" sz="2000" b="1" dirty="0"/>
              <a:t>Students: Omar Sharafy, Muhammad Biadsy</a:t>
            </a:r>
          </a:p>
          <a:p>
            <a:pPr algn="ctr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r>
              <a:rPr lang="en-US" sz="2000" b="1" dirty="0"/>
              <a:t>Instructor: Mony Orbach</a:t>
            </a:r>
          </a:p>
          <a:p>
            <a:pPr algn="ctr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r>
              <a:rPr lang="en-US" sz="2000" b="1" dirty="0"/>
              <a:t>Lab: HSDSL</a:t>
            </a:r>
          </a:p>
          <a:p>
            <a:pPr algn="ctr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r>
              <a:rPr lang="en-US" sz="2000" b="1" dirty="0"/>
              <a:t>Spring Semester 2024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DF35A3-AAF1-30C3-7459-70687F11D0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2440" y="5642637"/>
            <a:ext cx="6847117" cy="12153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8C25BEC-21F0-5CDE-7AFC-A0CB9B1D6D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0015" y="1941748"/>
            <a:ext cx="3289738" cy="26298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709894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1" y="378598"/>
            <a:ext cx="9905998" cy="1478570"/>
          </a:xfrm>
        </p:spPr>
        <p:txBody>
          <a:bodyPr/>
          <a:lstStyle/>
          <a:p>
            <a:pPr algn="ctr"/>
            <a:r>
              <a:rPr lang="en-US" b="1" dirty="0">
                <a:cs typeface="Arial" panose="020B0604020202020204" pitchFamily="34" charset="0"/>
              </a:rPr>
              <a:t>ESP32</a:t>
            </a:r>
            <a:endParaRPr lang="he-IL" b="1" dirty="0"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8119" y="1981200"/>
            <a:ext cx="8946541" cy="4876800"/>
          </a:xfrm>
        </p:spPr>
        <p:txBody>
          <a:bodyPr>
            <a:normAutofit/>
          </a:bodyPr>
          <a:lstStyle/>
          <a:p>
            <a:r>
              <a:rPr lang="en-US" dirty="0">
                <a:cs typeface="Arial" panose="020B0604020202020204" pitchFamily="34" charset="0"/>
              </a:rPr>
              <a:t>Includes many drivers that make programming easier.</a:t>
            </a:r>
          </a:p>
          <a:p>
            <a:r>
              <a:rPr lang="en-US" dirty="0">
                <a:cs typeface="Arial" panose="020B0604020202020204" pitchFamily="34" charset="0"/>
              </a:rPr>
              <a:t>Advantages over Arduino nano: speed and memory</a:t>
            </a:r>
          </a:p>
          <a:p>
            <a:pPr marL="0" indent="0">
              <a:buNone/>
            </a:pPr>
            <a:endParaRPr lang="en-US" dirty="0">
              <a:cs typeface="Arial" panose="020B0604020202020204" pitchFamily="34" charset="0"/>
            </a:endParaRPr>
          </a:p>
          <a:p>
            <a:endParaRPr lang="en-US" dirty="0"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dirty="0"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dirty="0">
              <a:cs typeface="Arial" panose="020B0604020202020204" pitchFamily="34" charset="0"/>
            </a:endParaRPr>
          </a:p>
          <a:p>
            <a:r>
              <a:rPr lang="en-US" dirty="0">
                <a:cs typeface="Arial" panose="020B0604020202020204" pitchFamily="34" charset="0"/>
              </a:rPr>
              <a:t>2 cores.</a:t>
            </a:r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3DE114C7-DB38-4EF0-91F4-07D34D224E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0740900"/>
              </p:ext>
            </p:extLst>
          </p:nvPr>
        </p:nvGraphicFramePr>
        <p:xfrm>
          <a:off x="1455577" y="3429000"/>
          <a:ext cx="6876870" cy="16510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292290">
                  <a:extLst>
                    <a:ext uri="{9D8B030D-6E8A-4147-A177-3AD203B41FA5}">
                      <a16:colId xmlns:a16="http://schemas.microsoft.com/office/drawing/2014/main" val="3152711524"/>
                    </a:ext>
                  </a:extLst>
                </a:gridCol>
                <a:gridCol w="2292290">
                  <a:extLst>
                    <a:ext uri="{9D8B030D-6E8A-4147-A177-3AD203B41FA5}">
                      <a16:colId xmlns:a16="http://schemas.microsoft.com/office/drawing/2014/main" val="4131672903"/>
                    </a:ext>
                  </a:extLst>
                </a:gridCol>
                <a:gridCol w="2292290">
                  <a:extLst>
                    <a:ext uri="{9D8B030D-6E8A-4147-A177-3AD203B41FA5}">
                      <a16:colId xmlns:a16="http://schemas.microsoft.com/office/drawing/2014/main" val="241901505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ESP32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Arduino nano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05086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Clock rate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</a:rPr>
                        <a:t>80 MHz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 MHz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10219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Memory size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</a:rPr>
                        <a:t>520 KB SRAM</a:t>
                      </a:r>
                    </a:p>
                    <a:p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</a:rPr>
                        <a:t>4 MB flash memory</a:t>
                      </a:r>
                    </a:p>
                    <a:p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 KB SRAM</a:t>
                      </a:r>
                    </a:p>
                    <a:p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</a:rPr>
                        <a:t>32 KB flash </a:t>
                      </a:r>
                      <a:endParaRPr lang="en-US" sz="1800" b="0" i="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5485891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DF7B9BF9-1A34-134E-42A6-66C54E27B6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9519" y="812666"/>
            <a:ext cx="1549480" cy="261633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4322307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C3564D-05A9-4FF9-2F8B-417AD06A8F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cs typeface="Arial" panose="020B0604020202020204" pitchFamily="34" charset="0"/>
              </a:rPr>
              <a:t>Barcode reader - </a:t>
            </a:r>
            <a:r>
              <a:rPr lang="en-US" b="1" i="0" dirty="0">
                <a:solidFill>
                  <a:srgbClr val="000000"/>
                </a:solidFill>
                <a:effectLst/>
                <a:latin typeface="TT Norms Pro"/>
              </a:rPr>
              <a:t>GM810</a:t>
            </a:r>
            <a:endParaRPr lang="en-IL" b="1" dirty="0"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E0B70-FC01-0B59-421A-A25F0E5D33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6"/>
            <a:ext cx="9905999" cy="4489641"/>
          </a:xfrm>
        </p:spPr>
        <p:txBody>
          <a:bodyPr>
            <a:normAutofit/>
          </a:bodyPr>
          <a:lstStyle/>
          <a:p>
            <a:r>
              <a:rPr lang="en-US" dirty="0"/>
              <a:t>2D Barcode scanner.</a:t>
            </a:r>
          </a:p>
          <a:p>
            <a:r>
              <a:rPr lang="en-US" dirty="0"/>
              <a:t>Ledes to scan the barcodes easily.</a:t>
            </a:r>
          </a:p>
          <a:p>
            <a:r>
              <a:rPr lang="en-US" dirty="0"/>
              <a:t>Built in buzzer while scanning.</a:t>
            </a:r>
          </a:p>
          <a:p>
            <a:r>
              <a:rPr lang="en-US" dirty="0"/>
              <a:t>Supports UART that can be controlled via Arduino development Environment &amp; communicate with ESP32.</a:t>
            </a:r>
          </a:p>
          <a:p>
            <a:r>
              <a:rPr lang="en-US" dirty="0"/>
              <a:t>powered with 5V.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095D58-C6E9-DB44-BC7D-69AEAF12B0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4028" y="929414"/>
            <a:ext cx="2463927" cy="202575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5520010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51417E-E7E4-488F-8BAD-86DAD297F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cs typeface="Arial" panose="020B0604020202020204" pitchFamily="34" charset="0"/>
              </a:rPr>
              <a:t>Arduino developing environment </a:t>
            </a:r>
            <a:br>
              <a:rPr lang="en-US" b="1" dirty="0">
                <a:cs typeface="Arial" panose="020B0604020202020204" pitchFamily="34" charset="0"/>
              </a:rPr>
            </a:br>
            <a:endParaRPr lang="en-IL" b="1" dirty="0"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8390D6-5F03-A582-D7FA-132F9B6B0E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801368"/>
            <a:ext cx="10756674" cy="4526280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US" dirty="0">
                <a:cs typeface="Arial" panose="020B0604020202020204" pitchFamily="34" charset="0"/>
              </a:rPr>
              <a:t>Supports the ESP32.</a:t>
            </a:r>
          </a:p>
          <a:p>
            <a:pPr>
              <a:lnSpc>
                <a:spcPct val="150000"/>
              </a:lnSpc>
            </a:pPr>
            <a:endParaRPr lang="en-US" dirty="0"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cs typeface="Arial" panose="020B0604020202020204" pitchFamily="34" charset="0"/>
              </a:rPr>
              <a:t>Rich collection of libraries for various sensors and communication protocols.</a:t>
            </a:r>
          </a:p>
          <a:p>
            <a:pPr>
              <a:lnSpc>
                <a:spcPct val="150000"/>
              </a:lnSpc>
            </a:pPr>
            <a:endParaRPr lang="en-US" dirty="0"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cs typeface="Arial" panose="020B0604020202020204" pitchFamily="34" charset="0"/>
              </a:rPr>
              <a:t>Easy to use and quickly start coding.</a:t>
            </a:r>
          </a:p>
          <a:p>
            <a:pPr marL="0" indent="0">
              <a:lnSpc>
                <a:spcPct val="150000"/>
              </a:lnSpc>
              <a:buNone/>
            </a:pPr>
            <a:endParaRPr lang="en-US" dirty="0"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cs typeface="Arial" panose="020B0604020202020204" pitchFamily="34" charset="0"/>
              </a:rPr>
              <a:t>Supports wide range of applications.</a:t>
            </a:r>
          </a:p>
          <a:p>
            <a:endParaRPr lang="en-US" dirty="0"/>
          </a:p>
          <a:p>
            <a:endParaRPr lang="en-US" dirty="0"/>
          </a:p>
          <a:p>
            <a:endParaRPr lang="en-I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560BDF-9948-18BE-5789-8357D3EF51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4733" y="868920"/>
            <a:ext cx="2248016" cy="222896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5878647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2D7EE-BDFD-649D-9355-C4B9733EB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Display - </a:t>
            </a:r>
            <a:r>
              <a:rPr lang="da-DK" dirty="0"/>
              <a:t>3.2 TFT SPI 240x320 V1.0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CF9BC0-DADD-EEEA-06BC-EDBF343A93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368359"/>
            <a:ext cx="9905999" cy="3541714"/>
          </a:xfrm>
        </p:spPr>
        <p:txBody>
          <a:bodyPr/>
          <a:lstStyle/>
          <a:p>
            <a:r>
              <a:rPr lang="en-US" dirty="0"/>
              <a:t>3.2 inch.</a:t>
            </a:r>
          </a:p>
          <a:p>
            <a:r>
              <a:rPr lang="en-US" dirty="0"/>
              <a:t>240X320 pixels.</a:t>
            </a:r>
          </a:p>
          <a:p>
            <a:r>
              <a:rPr lang="en-US" dirty="0"/>
              <a:t>Supports SPI that can be controlled via Arduino development Environment &amp; communicate with ESP32. </a:t>
            </a:r>
          </a:p>
          <a:p>
            <a:r>
              <a:rPr lang="en-US" dirty="0"/>
              <a:t> Can be powered with 3.3V.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8B47319-B855-4654-DE1A-F10A9B4EC6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8819" y="1066799"/>
            <a:ext cx="3302170" cy="208290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5323901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A5AE68F-EFBA-4261-543D-4F0EFA5FC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1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84563195-6CAC-E0E5-DD3E-BFE63D8C4E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-91440"/>
            <a:ext cx="9905998" cy="512064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Electrical schematic</a:t>
            </a:r>
            <a:endParaRPr lang="en-I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10718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722F3D-B1EF-09DE-246B-FB029DBB9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en-US" dirty="0"/>
              <a:t>Layout - TOP</a:t>
            </a:r>
            <a:endParaRPr lang="en-IL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41B5D5C-9926-337E-13F0-B3D4B511EA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4495" y="1478571"/>
            <a:ext cx="5056633" cy="398039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5081A9E-C7C5-1F4A-4306-4097C390BE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413" y="1478570"/>
            <a:ext cx="4729035" cy="3980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2103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722F3D-B1EF-09DE-246B-FB029DBB9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en-US" dirty="0"/>
              <a:t>Layout - BOTTOM</a:t>
            </a:r>
            <a:endParaRPr lang="en-IL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5722E56-C8AD-5ACB-D656-CF8DB8CB5C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2412" y="1667547"/>
            <a:ext cx="4573588" cy="37914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BE146B3-3D86-198D-4D39-474C7AAB67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5334" y="1667546"/>
            <a:ext cx="4573588" cy="3791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7575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609794-BED4-43E0-AFCD-E6F5D72F7F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820E69-E74F-1A5A-9A4B-5F26A7B053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097088"/>
            <a:ext cx="9905999" cy="4552950"/>
          </a:xfrm>
        </p:spPr>
        <p:txBody>
          <a:bodyPr/>
          <a:lstStyle/>
          <a:p>
            <a:r>
              <a:rPr lang="en-US"/>
              <a:t>Each component tested separately without the PCB successfully.</a:t>
            </a:r>
          </a:p>
          <a:p>
            <a:endParaRPr lang="en-US"/>
          </a:p>
          <a:p>
            <a:r>
              <a:rPr lang="en-US"/>
              <a:t>While testing the components on the PCB, Some of mistakes was founded at the display &amp; SD connection.</a:t>
            </a:r>
          </a:p>
          <a:p>
            <a:endParaRPr lang="en-US"/>
          </a:p>
          <a:p>
            <a:r>
              <a:rPr lang="en-US"/>
              <a:t>So, we forced to use wires to correct the connections.</a:t>
            </a:r>
          </a:p>
          <a:p>
            <a:endParaRPr lang="en-US"/>
          </a:p>
          <a:p>
            <a:endParaRPr lang="en-I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9DC87A-6C1F-0AE3-0C2A-09B50A4841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0053" y="3987747"/>
            <a:ext cx="2752772" cy="266229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3080701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5B1C99-F48B-803C-11AE-0954A11CF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Screen test</a:t>
            </a:r>
            <a:endParaRPr lang="en-I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ED1B96-379F-E559-E6CE-06298DEE6A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640" y="0"/>
            <a:ext cx="4599209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25C5BF-927C-92EB-C05A-67C4ACF8B2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2082745" y="2216092"/>
            <a:ext cx="3289351" cy="407041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6292328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53A677-C694-ADE4-C68B-1B3B97CCD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design 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31ACAE-AE6C-77B8-BE2A-6A9ED35AA1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Cheap device about 50$ as we aimed.</a:t>
            </a:r>
          </a:p>
          <a:p>
            <a:r>
              <a:rPr lang="en-US" dirty="0"/>
              <a:t>Small device as we aimed:</a:t>
            </a:r>
          </a:p>
          <a:p>
            <a:pPr lvl="1"/>
            <a:r>
              <a:rPr lang="en-US" dirty="0"/>
              <a:t>The display, switches &amp; leds placed at the PCB.</a:t>
            </a:r>
          </a:p>
          <a:p>
            <a:pPr lvl="1"/>
            <a:r>
              <a:rPr lang="en-US" dirty="0"/>
              <a:t>Barcode will be placed close to the PCB at the opposite side of the display.</a:t>
            </a:r>
          </a:p>
          <a:p>
            <a:pPr lvl="1"/>
            <a:r>
              <a:rPr lang="en-US" dirty="0"/>
              <a:t>The SD placed at the PCB hidden in the box.</a:t>
            </a:r>
          </a:p>
          <a:p>
            <a:pPr lvl="1"/>
            <a:r>
              <a:rPr lang="en-US" dirty="0"/>
              <a:t>Battery will be hidden in the box close to the PCB top side.</a:t>
            </a:r>
          </a:p>
          <a:p>
            <a:r>
              <a:rPr lang="en-US" dirty="0"/>
              <a:t>Device that meets all the functional requirements.</a:t>
            </a:r>
          </a:p>
          <a:p>
            <a:pPr lvl="1"/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3845396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1FFAD-F3FB-0923-1C59-4F14DD53CA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43974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cs typeface="Arial" panose="020B0604020202020204" pitchFamily="34" charset="0"/>
              </a:rPr>
              <a:t>BACKGOUND &amp; Motivation</a:t>
            </a:r>
            <a:endParaRPr lang="en-IL" dirty="0">
              <a:cs typeface="Arial" panose="020B0604020202020204" pitchFamily="34" charset="0"/>
            </a:endParaRP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F5A0F586-B5B1-0F90-1763-D969C1ABE0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517904"/>
            <a:ext cx="9905999" cy="5096122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70000"/>
              </a:lnSpc>
              <a:buNone/>
            </a:pPr>
            <a:r>
              <a:rPr lang="en-US" dirty="0"/>
              <a:t>In Hospitals, Samples are collected from patients and labeled with unique barcode stickers.</a:t>
            </a:r>
          </a:p>
          <a:p>
            <a:pPr>
              <a:lnSpc>
                <a:spcPct val="170000"/>
              </a:lnSpc>
            </a:pPr>
            <a:r>
              <a:rPr lang="en-US" b="1" dirty="0"/>
              <a:t>Visual Checking:</a:t>
            </a:r>
            <a:r>
              <a:rPr lang="en-US" dirty="0"/>
              <a:t> In the lab, samples are checked visually against patient barcodes in the system.</a:t>
            </a:r>
          </a:p>
          <a:p>
            <a:pPr>
              <a:lnSpc>
                <a:spcPct val="170000"/>
              </a:lnSpc>
            </a:pPr>
            <a:r>
              <a:rPr lang="en-US" b="1" dirty="0"/>
              <a:t>Potential Issues:</a:t>
            </a:r>
            <a:r>
              <a:rPr lang="en-US" dirty="0"/>
              <a:t> High number of samples can cause confusion and mix-ups, resulting in issuing wrong meds and treatments.</a:t>
            </a:r>
          </a:p>
          <a:p>
            <a:pPr>
              <a:lnSpc>
                <a:spcPct val="170000"/>
              </a:lnSpc>
            </a:pPr>
            <a:r>
              <a:rPr lang="en-US" b="1" dirty="0">
                <a:solidFill>
                  <a:srgbClr val="FC0000"/>
                </a:solidFill>
              </a:rPr>
              <a:t>Difficulty in Comparison:</a:t>
            </a:r>
            <a:r>
              <a:rPr lang="en-US" dirty="0">
                <a:solidFill>
                  <a:srgbClr val="FC0000"/>
                </a:solidFill>
              </a:rPr>
              <a:t> Visual comparison of barcodes is challenging for lab personnel (Or any human for that matter).</a:t>
            </a:r>
            <a:endParaRPr lang="en-IL" dirty="0">
              <a:solidFill>
                <a:srgbClr val="FC0000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C347578-DC86-AD50-065C-CBC201B68078}"/>
              </a:ext>
            </a:extLst>
          </p:cNvPr>
          <p:cNvSpPr/>
          <p:nvPr/>
        </p:nvSpPr>
        <p:spPr>
          <a:xfrm>
            <a:off x="1462167" y="1195602"/>
            <a:ext cx="10729833" cy="1053885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6002443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442F3-DBC2-8D6C-2D24-7EA12D8050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 device</a:t>
            </a:r>
            <a:endParaRPr lang="en-I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3C847A-948E-43AF-09EF-4CB95A9C0C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976" y="1722247"/>
            <a:ext cx="4873752" cy="34135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7D27A08-7F13-1224-F41D-BB98CD86AFE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9320" y="1722247"/>
            <a:ext cx="5058091" cy="341350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996356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3D25987-4432-A274-0038-0DF19D581E8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3067" y="221215"/>
            <a:ext cx="4712862" cy="2888996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 Box 2">
            <a:extLst>
              <a:ext uri="{FF2B5EF4-FFF2-40B4-BE49-F238E27FC236}">
                <a16:creationId xmlns:a16="http://schemas.microsoft.com/office/drawing/2014/main" id="{78E70EA2-A1AF-3258-2DAA-E46510A082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33518" y="1665713"/>
            <a:ext cx="1557782" cy="35734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vert="horz" wrap="square" lIns="91440" tIns="45720" rIns="91440" bIns="45720" anchor="t" anchorCtr="0">
            <a:sp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US" sz="1600" b="1" kern="100" dirty="0">
                <a:ln>
                  <a:noFill/>
                </a:ln>
                <a:solidFill>
                  <a:srgbClr val="00FF00"/>
                </a:solidFill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  <a:ea typeface="Aptos" panose="020B0004020202020204" pitchFamily="34" charset="0"/>
                <a:cs typeface="Arial" panose="020B0604020202020204" pitchFamily="34" charset="0"/>
              </a:rPr>
              <a:t>Strat screen</a:t>
            </a:r>
            <a:endParaRPr lang="en-IL" sz="1600" kern="100" dirty="0">
              <a:effectLst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DF8E713-A99C-7C52-F870-98B9081F22D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21215"/>
            <a:ext cx="5224272" cy="2888996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 Box 2">
            <a:extLst>
              <a:ext uri="{FF2B5EF4-FFF2-40B4-BE49-F238E27FC236}">
                <a16:creationId xmlns:a16="http://schemas.microsoft.com/office/drawing/2014/main" id="{296A51DE-D655-A1D4-4491-58339B6A4A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63183" y="1603057"/>
            <a:ext cx="3328817" cy="35734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vert="horz" wrap="square" lIns="91440" tIns="45720" rIns="91440" bIns="45720" anchor="t" anchorCtr="0">
            <a:sp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US" sz="1600" b="1" kern="100" dirty="0">
                <a:ln>
                  <a:noFill/>
                </a:ln>
                <a:solidFill>
                  <a:srgbClr val="00FF00"/>
                </a:solidFill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  <a:ea typeface="Aptos" panose="020B0004020202020204" pitchFamily="34" charset="0"/>
                <a:cs typeface="Arial" panose="020B0604020202020204" pitchFamily="34" charset="0"/>
              </a:rPr>
              <a:t>Scan golden Barcode screen</a:t>
            </a:r>
            <a:endParaRPr lang="en-IL" sz="1600" kern="100" dirty="0">
              <a:effectLst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 descr="A small rectangular device with a white screen and wires&#10;&#10;Description automatically generated">
            <a:extLst>
              <a:ext uri="{FF2B5EF4-FFF2-40B4-BE49-F238E27FC236}">
                <a16:creationId xmlns:a16="http://schemas.microsoft.com/office/drawing/2014/main" id="{9A3F5951-BE4B-D567-3957-F08AE890784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3067" y="3541956"/>
            <a:ext cx="4712862" cy="2894912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 Box 2">
            <a:extLst>
              <a:ext uri="{FF2B5EF4-FFF2-40B4-BE49-F238E27FC236}">
                <a16:creationId xmlns:a16="http://schemas.microsoft.com/office/drawing/2014/main" id="{21321D53-9F4E-D4E1-C717-7B3E443B1C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73194" y="5013616"/>
            <a:ext cx="3194376" cy="35734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vert="horz" wrap="square" lIns="91440" tIns="45720" rIns="91440" bIns="45720" anchor="t" anchorCtr="0">
            <a:sp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US" sz="1600" b="1" kern="100" dirty="0">
                <a:ln>
                  <a:noFill/>
                </a:ln>
                <a:solidFill>
                  <a:srgbClr val="00FF00"/>
                </a:solidFill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  <a:ea typeface="Aptos" panose="020B0004020202020204" pitchFamily="34" charset="0"/>
                <a:cs typeface="Arial" panose="020B0604020202020204" pitchFamily="34" charset="0"/>
              </a:rPr>
              <a:t>Scan target Barcode Screen</a:t>
            </a:r>
            <a:endParaRPr lang="en-IL" sz="1600" kern="100" dirty="0">
              <a:effectLst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 descr="A small rectangular device with a red screen and wires&#10;&#10;Description automatically generated">
            <a:extLst>
              <a:ext uri="{FF2B5EF4-FFF2-40B4-BE49-F238E27FC236}">
                <a16:creationId xmlns:a16="http://schemas.microsoft.com/office/drawing/2014/main" id="{EBBE38B6-943E-4EB5-D252-7F154CFC4D0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547872"/>
            <a:ext cx="5224272" cy="288899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 Box 2">
            <a:extLst>
              <a:ext uri="{FF2B5EF4-FFF2-40B4-BE49-F238E27FC236}">
                <a16:creationId xmlns:a16="http://schemas.microsoft.com/office/drawing/2014/main" id="{D66FB2BE-F991-A19A-171E-E6A1389887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43968" y="4989412"/>
            <a:ext cx="3507131" cy="35734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vert="horz" wrap="square" lIns="91440" tIns="45720" rIns="91440" bIns="45720" anchor="t" anchorCtr="0">
            <a:sp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US" sz="1600" b="1" kern="100" dirty="0">
                <a:ln>
                  <a:noFill/>
                </a:ln>
                <a:solidFill>
                  <a:srgbClr val="00FF00"/>
                </a:solidFill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  <a:ea typeface="Aptos" panose="020B0004020202020204" pitchFamily="34" charset="0"/>
                <a:cs typeface="Arial" panose="020B0604020202020204" pitchFamily="34" charset="0"/>
              </a:rPr>
              <a:t>Different Barcodes screen</a:t>
            </a:r>
            <a:endParaRPr lang="en-IL" sz="1600" kern="100" dirty="0">
              <a:effectLst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96568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een screen with a black text&#10;&#10;Description automatically generated">
            <a:extLst>
              <a:ext uri="{FF2B5EF4-FFF2-40B4-BE49-F238E27FC236}">
                <a16:creationId xmlns:a16="http://schemas.microsoft.com/office/drawing/2014/main" id="{46671E44-1EFA-FD64-1CB7-4E96EEDC726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3584" y="274320"/>
            <a:ext cx="4663440" cy="3236976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 Box 2">
            <a:extLst>
              <a:ext uri="{FF2B5EF4-FFF2-40B4-BE49-F238E27FC236}">
                <a16:creationId xmlns:a16="http://schemas.microsoft.com/office/drawing/2014/main" id="{8A8429DC-5F7C-7087-990C-4A7B58229C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43584" y="1653884"/>
            <a:ext cx="2061898" cy="1775116"/>
          </a:xfrm>
          <a:prstGeom prst="rect">
            <a:avLst/>
          </a:prstGeom>
          <a:noFill/>
          <a:ln>
            <a:noFill/>
          </a:ln>
          <a:effectLst/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00" cap="none" spc="0" normalizeH="0" baseline="0" noProof="0" dirty="0">
                <a:ln>
                  <a:noFill/>
                </a:ln>
                <a:solidFill>
                  <a:srgbClr val="00FF00"/>
                </a:solidFill>
                <a:effectLst>
                  <a:outerShdw blurRad="38100" dist="19050" dir="2700000" algn="tl">
                    <a:sysClr val="windowText" lastClr="000000">
                      <a:alpha val="40000"/>
                    </a:sysClr>
                  </a:outerShdw>
                </a:effectLst>
                <a:uLnTx/>
                <a:uFillTx/>
                <a:latin typeface="Aptos" panose="02110004020202020204"/>
                <a:ea typeface="Aptos" panose="020B0004020202020204" pitchFamily="34" charset="0"/>
                <a:cs typeface="Arial" panose="020B0604020202020204" pitchFamily="34" charset="0"/>
              </a:rPr>
              <a:t>Blue LED,  indicates identical barcodes</a:t>
            </a:r>
            <a:endParaRPr kumimoji="0" lang="en-IL" sz="1600" b="0" i="0" u="none" strike="noStrike" kern="1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ptos" panose="02110004020202020204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814780-E6B4-5846-E737-523F0DED88C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4978" y="274320"/>
            <a:ext cx="4663438" cy="3236976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 Box 2">
            <a:extLst>
              <a:ext uri="{FF2B5EF4-FFF2-40B4-BE49-F238E27FC236}">
                <a16:creationId xmlns:a16="http://schemas.microsoft.com/office/drawing/2014/main" id="{A92C7C29-3D65-FC24-5DCE-89257DD010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16292" y="1892808"/>
            <a:ext cx="3214242" cy="35734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vert="horz" wrap="square" lIns="91440" tIns="45720" rIns="91440" bIns="45720" anchor="t" anchorCtr="0">
            <a:sp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US" sz="1600" b="1" kern="100">
                <a:ln>
                  <a:noFill/>
                </a:ln>
                <a:solidFill>
                  <a:srgbClr val="00FF00"/>
                </a:solidFill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  <a:ea typeface="Aptos" panose="020B0004020202020204" pitchFamily="34" charset="0"/>
                <a:cs typeface="Arial" panose="020B0604020202020204" pitchFamily="34" charset="0"/>
              </a:rPr>
              <a:t>Identical Barcodes screen</a:t>
            </a:r>
            <a:endParaRPr lang="en-IL" sz="1600" kern="100">
              <a:effectLst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5122A20-669E-1711-AA14-EBF4EA2765F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3584" y="3794760"/>
            <a:ext cx="4663440" cy="27968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9" name="Text Box 2">
            <a:extLst>
              <a:ext uri="{FF2B5EF4-FFF2-40B4-BE49-F238E27FC236}">
                <a16:creationId xmlns:a16="http://schemas.microsoft.com/office/drawing/2014/main" id="{DC5C2860-F0B4-71E2-673C-A8093B11B5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54043" y="5297768"/>
            <a:ext cx="2052981" cy="64049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vert="horz" wrap="square" lIns="91440" tIns="45720" rIns="91440" bIns="45720" anchor="t" anchorCtr="0">
            <a:sp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US" sz="1600" b="1" kern="100" dirty="0">
                <a:ln>
                  <a:noFill/>
                </a:ln>
                <a:solidFill>
                  <a:srgbClr val="00FF00"/>
                </a:solidFill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  <a:ea typeface="Aptos" panose="020B0004020202020204" pitchFamily="34" charset="0"/>
                <a:cs typeface="Arial" panose="020B0604020202020204" pitchFamily="34" charset="0"/>
              </a:rPr>
              <a:t>Different Barcodes WI-FI page</a:t>
            </a:r>
            <a:endParaRPr lang="en-IL" sz="1600" kern="100" dirty="0">
              <a:effectLst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B95FE4F-8210-8786-283E-5B93CC8CCEE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4978" y="3794760"/>
            <a:ext cx="4663438" cy="27968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11" name="Text Box 2">
            <a:extLst>
              <a:ext uri="{FF2B5EF4-FFF2-40B4-BE49-F238E27FC236}">
                <a16:creationId xmlns:a16="http://schemas.microsoft.com/office/drawing/2014/main" id="{D1217565-70CC-275D-9895-F0232F546D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46464" y="5297768"/>
            <a:ext cx="1752600" cy="64049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vert="horz" wrap="square" lIns="91440" tIns="45720" rIns="91440" bIns="45720" anchor="t" anchorCtr="0">
            <a:sp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US" sz="1600" b="1" kern="100" dirty="0">
                <a:ln>
                  <a:noFill/>
                </a:ln>
                <a:solidFill>
                  <a:srgbClr val="00FF00"/>
                </a:solidFill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  <a:ea typeface="Aptos" panose="020B0004020202020204" pitchFamily="34" charset="0"/>
                <a:cs typeface="Arial" panose="020B0604020202020204" pitchFamily="34" charset="0"/>
              </a:rPr>
              <a:t>Identical Barcodes WI-FI page</a:t>
            </a:r>
            <a:endParaRPr lang="en-IL" sz="1600" kern="100" dirty="0">
              <a:effectLst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92621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E31A24-43AA-3C3E-76C5-6C2842793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Introducing the device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8A28AB-B14D-00DB-E059-F170B94913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27176756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AE531-C886-44DB-961A-3E483A5C03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3F5397-FD97-DFCD-226A-7FF45CC309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9905999" cy="4351338"/>
          </a:xfrm>
        </p:spPr>
        <p:txBody>
          <a:bodyPr>
            <a:normAutofit/>
          </a:bodyPr>
          <a:lstStyle/>
          <a:p>
            <a:r>
              <a:rPr lang="en-US" dirty="0"/>
              <a:t>Compare 2D barcodes Golden with Target barcode, identical/different.</a:t>
            </a:r>
          </a:p>
          <a:p>
            <a:r>
              <a:rPr lang="en-US" dirty="0"/>
              <a:t>One led instead of two.</a:t>
            </a:r>
          </a:p>
          <a:p>
            <a:r>
              <a:rPr lang="en-US" dirty="0"/>
              <a:t>One switch instead of three.</a:t>
            </a:r>
          </a:p>
          <a:p>
            <a:r>
              <a:rPr lang="en-US" dirty="0"/>
              <a:t>Display with results.</a:t>
            </a:r>
          </a:p>
          <a:p>
            <a:r>
              <a:rPr lang="en-US" dirty="0"/>
              <a:t>WIFI interface as an AP and web page.</a:t>
            </a:r>
          </a:p>
          <a:p>
            <a:r>
              <a:rPr lang="en-US" dirty="0"/>
              <a:t>Chargeable with type-C cable.</a:t>
            </a:r>
          </a:p>
          <a:p>
            <a:r>
              <a:rPr lang="en-US" dirty="0"/>
              <a:t>SD that holds the log of the comparisons results.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41816403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39E306-4879-D32A-C12F-11C8C7A6A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Proposal for a follow-up project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FE9750-5CBB-6960-809C-761E8B38C1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6"/>
            <a:ext cx="9905999" cy="4075113"/>
          </a:xfrm>
        </p:spPr>
        <p:txBody>
          <a:bodyPr>
            <a:normAutofit/>
          </a:bodyPr>
          <a:lstStyle/>
          <a:p>
            <a:r>
              <a:rPr lang="en-US" dirty="0"/>
              <a:t>Create An accessible server easily to search barcodes and find mistakes.</a:t>
            </a:r>
          </a:p>
          <a:p>
            <a:r>
              <a:rPr lang="en-US" dirty="0"/>
              <a:t>Connect the device to the server to save the results.</a:t>
            </a:r>
          </a:p>
          <a:p>
            <a:r>
              <a:rPr lang="en-US" dirty="0"/>
              <a:t>New PCB with the corrected electrical schematic.</a:t>
            </a:r>
          </a:p>
          <a:p>
            <a:r>
              <a:rPr lang="en-US" dirty="0"/>
              <a:t>Application to control the device:</a:t>
            </a:r>
          </a:p>
          <a:p>
            <a:pPr lvl="1"/>
            <a:r>
              <a:rPr lang="en-US" dirty="0"/>
              <a:t>Access SD results data</a:t>
            </a:r>
          </a:p>
          <a:p>
            <a:pPr lvl="1"/>
            <a:r>
              <a:rPr lang="en-US" dirty="0"/>
              <a:t>Change mode of scanning</a:t>
            </a:r>
          </a:p>
          <a:p>
            <a:pPr lvl="1"/>
            <a:r>
              <a:rPr lang="en-US" dirty="0"/>
              <a:t>Set  the device </a:t>
            </a:r>
          </a:p>
          <a:p>
            <a:pPr lvl="1"/>
            <a:r>
              <a:rPr lang="en-US" dirty="0"/>
              <a:t>Alternative screen results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69634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B6398-C3B9-7287-4CC2-E5D36BBEE5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140" y="1094930"/>
            <a:ext cx="11475720" cy="378796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br>
              <a:rPr lang="en-US" sz="5000" dirty="0"/>
            </a:br>
            <a:r>
              <a:rPr lang="en-US" sz="5000" dirty="0"/>
              <a:t>Thank you for listening</a:t>
            </a:r>
            <a:br>
              <a:rPr lang="en-US" sz="5000" dirty="0"/>
            </a:br>
            <a:br>
              <a:rPr lang="en-US" sz="5000" dirty="0"/>
            </a:br>
            <a:r>
              <a:rPr lang="en-US" sz="5000" dirty="0"/>
              <a:t> we appreciate your help </a:t>
            </a:r>
            <a:br>
              <a:rPr lang="en-US" sz="5000" dirty="0"/>
            </a:br>
            <a:r>
              <a:rPr lang="en-US" sz="5000" dirty="0"/>
              <a:t>and guidance</a:t>
            </a:r>
            <a:r>
              <a:rPr lang="en-US" sz="5000" b="1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7844420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23D16-736F-9940-DA3B-CAFADDA3C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1" y="9144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cs typeface="Arial" panose="020B0604020202020204" pitchFamily="34" charset="0"/>
              </a:rPr>
              <a:t>Goals</a:t>
            </a:r>
            <a:endParaRPr lang="en-IL" sz="4000" dirty="0"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1671B2-E985-0884-94F9-4BDF0C974A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1" y="1262743"/>
            <a:ext cx="10245046" cy="5268685"/>
          </a:xfrm>
        </p:spPr>
        <p:txBody>
          <a:bodyPr anchor="t">
            <a:normAutofit/>
          </a:bodyPr>
          <a:lstStyle/>
          <a:p>
            <a:pPr>
              <a:lnSpc>
                <a:spcPct val="110000"/>
              </a:lnSpc>
            </a:pPr>
            <a:r>
              <a:rPr kumimoji="0" lang="en-IL" altLang="en-IL" sz="2400" b="0" i="0" u="none" strike="noStrike" cap="none" normalizeH="0" baseline="0" dirty="0">
                <a:ln>
                  <a:noFill/>
                </a:ln>
                <a:effectLst/>
              </a:rPr>
              <a:t>Development of an easy to carry and simple tool that solves the problem of confusion in the hospital laboratory</a:t>
            </a:r>
            <a:r>
              <a:rPr kumimoji="0" lang="en-IL" altLang="en-IL" sz="900" b="0" i="0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lang="he-IL" altLang="en-IL" sz="2000" dirty="0"/>
              <a:t>.</a:t>
            </a:r>
            <a:endParaRPr lang="en-US" b="1" dirty="0"/>
          </a:p>
          <a:p>
            <a:pPr marL="0" indent="0">
              <a:lnSpc>
                <a:spcPct val="110000"/>
              </a:lnSpc>
              <a:buNone/>
            </a:pPr>
            <a:endParaRPr lang="en-US" b="1" dirty="0"/>
          </a:p>
          <a:p>
            <a:pPr marL="0" indent="0">
              <a:lnSpc>
                <a:spcPct val="110000"/>
              </a:lnSpc>
              <a:buNone/>
            </a:pPr>
            <a:r>
              <a:rPr lang="en-US" dirty="0"/>
              <a:t>  </a:t>
            </a:r>
            <a:r>
              <a:rPr lang="en-US" u="sng" dirty="0"/>
              <a:t>The tool should :</a:t>
            </a:r>
            <a:endParaRPr lang="en-US" dirty="0"/>
          </a:p>
          <a:p>
            <a:pPr>
              <a:lnSpc>
                <a:spcPct val="110000"/>
              </a:lnSpc>
            </a:pPr>
            <a:r>
              <a:rPr lang="en-US" dirty="0"/>
              <a:t>Compare between barcodes and give us a clear result.</a:t>
            </a:r>
          </a:p>
          <a:p>
            <a:pPr>
              <a:lnSpc>
                <a:spcPct val="110000"/>
              </a:lnSpc>
            </a:pPr>
            <a:r>
              <a:rPr lang="en-US" dirty="0"/>
              <a:t>Provide a log with all the scanning results.</a:t>
            </a:r>
          </a:p>
          <a:p>
            <a:pPr>
              <a:lnSpc>
                <a:spcPct val="110000"/>
              </a:lnSpc>
            </a:pPr>
            <a:r>
              <a:rPr lang="en-US" dirty="0"/>
              <a:t>Mobile, compact and Re-chargeable.</a:t>
            </a:r>
          </a:p>
          <a:p>
            <a:pPr>
              <a:lnSpc>
                <a:spcPct val="110000"/>
              </a:lnSpc>
            </a:pPr>
            <a:r>
              <a:rPr lang="en-US" dirty="0"/>
              <a:t>communicatee via Wi-Fi with a computer to view results.</a:t>
            </a:r>
            <a:endParaRPr lang="en-US" sz="1700" dirty="0"/>
          </a:p>
          <a:p>
            <a:pPr>
              <a:lnSpc>
                <a:spcPct val="110000"/>
              </a:lnSpc>
            </a:pPr>
            <a:endParaRPr lang="en-US" sz="1700" dirty="0"/>
          </a:p>
          <a:p>
            <a:pPr>
              <a:lnSpc>
                <a:spcPct val="110000"/>
              </a:lnSpc>
            </a:pPr>
            <a:endParaRPr lang="en-US" sz="1700" dirty="0"/>
          </a:p>
          <a:p>
            <a:pPr>
              <a:lnSpc>
                <a:spcPct val="110000"/>
              </a:lnSpc>
            </a:pPr>
            <a:endParaRPr lang="en-US" sz="1700" dirty="0"/>
          </a:p>
          <a:p>
            <a:pPr>
              <a:lnSpc>
                <a:spcPct val="110000"/>
              </a:lnSpc>
            </a:pPr>
            <a:endParaRPr lang="en-US" sz="1700" dirty="0"/>
          </a:p>
          <a:p>
            <a:pPr>
              <a:lnSpc>
                <a:spcPct val="110000"/>
              </a:lnSpc>
            </a:pPr>
            <a:endParaRPr lang="en-IL" sz="1700" dirty="0"/>
          </a:p>
        </p:txBody>
      </p:sp>
    </p:spTree>
    <p:extLst>
      <p:ext uri="{BB962C8B-B14F-4D97-AF65-F5344CB8AC3E}">
        <p14:creationId xmlns:p14="http://schemas.microsoft.com/office/powerpoint/2010/main" val="38985648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4B1696-84CA-2801-55A1-7B13D581A9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353247"/>
            <a:ext cx="9905998" cy="1478570"/>
          </a:xfrm>
        </p:spPr>
        <p:txBody>
          <a:bodyPr/>
          <a:lstStyle/>
          <a:p>
            <a:pPr algn="ctr"/>
            <a:r>
              <a:rPr lang="en-US" b="1">
                <a:cs typeface="Arial" panose="020B0604020202020204" pitchFamily="34" charset="0"/>
              </a:rPr>
              <a:t>Components &amp; work development</a:t>
            </a:r>
            <a:endParaRPr lang="en-IL" b="1" dirty="0"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A03750-F3C7-5F28-7202-201C3ABB63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0694" y="1633666"/>
            <a:ext cx="5623559" cy="4623847"/>
          </a:xfrm>
        </p:spPr>
        <p:txBody>
          <a:bodyPr/>
          <a:lstStyle/>
          <a:p>
            <a:pPr marL="0" indent="0">
              <a:buNone/>
            </a:pPr>
            <a:r>
              <a:rPr lang="en-US" u="sng" dirty="0">
                <a:cs typeface="Arial" panose="020B0604020202020204" pitchFamily="34" charset="0"/>
              </a:rPr>
              <a:t>Components :</a:t>
            </a:r>
          </a:p>
          <a:p>
            <a:r>
              <a:rPr lang="en-US" dirty="0">
                <a:cs typeface="Arial" panose="020B0604020202020204" pitchFamily="34" charset="0"/>
              </a:rPr>
              <a:t>Barcode reader (Including built in buzzer). </a:t>
            </a:r>
          </a:p>
          <a:p>
            <a:r>
              <a:rPr lang="en-US" dirty="0">
                <a:cs typeface="Arial" panose="020B0604020202020204" pitchFamily="34" charset="0"/>
              </a:rPr>
              <a:t>Esp32.</a:t>
            </a:r>
          </a:p>
          <a:p>
            <a:r>
              <a:rPr lang="en-US" dirty="0">
                <a:cs typeface="Arial" panose="020B0604020202020204" pitchFamily="34" charset="0"/>
              </a:rPr>
              <a:t>Screen - SPI TFT LCD.</a:t>
            </a:r>
          </a:p>
          <a:p>
            <a:r>
              <a:rPr lang="en-US" dirty="0">
                <a:cs typeface="Arial" panose="020B0604020202020204" pitchFamily="34" charset="0"/>
              </a:rPr>
              <a:t>Realtime clk. </a:t>
            </a:r>
          </a:p>
          <a:p>
            <a:r>
              <a:rPr lang="en-US" dirty="0">
                <a:cs typeface="Arial" panose="020B0604020202020204" pitchFamily="34" charset="0"/>
              </a:rPr>
              <a:t>Charger – USB Type-C.</a:t>
            </a:r>
          </a:p>
          <a:p>
            <a:r>
              <a:rPr lang="en-US" dirty="0">
                <a:cs typeface="Arial" panose="020B0604020202020204" pitchFamily="34" charset="0"/>
              </a:rPr>
              <a:t>Sd card.</a:t>
            </a:r>
          </a:p>
          <a:p>
            <a:r>
              <a:rPr lang="en-US" dirty="0">
                <a:cs typeface="Arial" panose="020B0604020202020204" pitchFamily="34" charset="0"/>
              </a:rPr>
              <a:t>LEDs.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B11D8F1-0B97-188A-D255-B72AA1BF958A}"/>
              </a:ext>
            </a:extLst>
          </p:cNvPr>
          <p:cNvSpPr txBox="1">
            <a:spLocks/>
          </p:cNvSpPr>
          <p:nvPr/>
        </p:nvSpPr>
        <p:spPr>
          <a:xfrm>
            <a:off x="7046594" y="1715962"/>
            <a:ext cx="4696967" cy="14021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u="sng" dirty="0">
                <a:cs typeface="Arial" panose="020B0604020202020204" pitchFamily="34" charset="0"/>
              </a:rPr>
              <a:t>Work development :</a:t>
            </a:r>
          </a:p>
          <a:p>
            <a:r>
              <a:rPr lang="en-US" dirty="0">
                <a:cs typeface="Arial" panose="020B0604020202020204" pitchFamily="34" charset="0"/>
              </a:rPr>
              <a:t>Arduino developing environment.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6FBBAC5-5B2F-6D15-FA0A-EAA6738CE711}"/>
              </a:ext>
            </a:extLst>
          </p:cNvPr>
          <p:cNvSpPr/>
          <p:nvPr/>
        </p:nvSpPr>
        <p:spPr>
          <a:xfrm>
            <a:off x="10109453" y="5272977"/>
            <a:ext cx="1207579" cy="1106856"/>
          </a:xfrm>
          <a:prstGeom prst="rect">
            <a:avLst/>
          </a:prstGeom>
          <a:blipFill rotWithShape="1">
            <a:blip r:embed="rId3"/>
            <a:srcRect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2A1C816-5DAE-91CF-06B0-4B5DFA5237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4055" y="5339663"/>
            <a:ext cx="1207579" cy="1040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5830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23D16-736F-9940-DA3B-CAFADDA3C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62877"/>
            <a:ext cx="9905998" cy="1478570"/>
          </a:xfrm>
        </p:spPr>
        <p:txBody>
          <a:bodyPr/>
          <a:lstStyle/>
          <a:p>
            <a:pPr algn="ctr"/>
            <a:r>
              <a:rPr lang="en-US" b="1" dirty="0">
                <a:latin typeface="+mn-lt"/>
                <a:cs typeface="Arial" panose="020B0604020202020204" pitchFamily="34" charset="0"/>
              </a:rPr>
              <a:t>TOP VIEW Block diagram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68C0E57-3B7B-0BAC-D19F-D0638B901772}"/>
              </a:ext>
            </a:extLst>
          </p:cNvPr>
          <p:cNvSpPr/>
          <p:nvPr/>
        </p:nvSpPr>
        <p:spPr>
          <a:xfrm>
            <a:off x="5290683" y="3761342"/>
            <a:ext cx="2093816" cy="1184421"/>
          </a:xfrm>
          <a:prstGeom prst="rect">
            <a:avLst/>
          </a:prstGeom>
          <a:noFill/>
          <a:ln w="44450" cap="flat" cmpd="sng" algn="ctr">
            <a:solidFill>
              <a:srgbClr val="00B050"/>
            </a:solidFill>
            <a:prstDash val="dash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5916250"/>
                      <a:gd name="connsiteY0" fmla="*/ 0 h 4667972"/>
                      <a:gd name="connsiteX1" fmla="*/ 532463 w 5916250"/>
                      <a:gd name="connsiteY1" fmla="*/ 0 h 4667972"/>
                      <a:gd name="connsiteX2" fmla="*/ 946600 w 5916250"/>
                      <a:gd name="connsiteY2" fmla="*/ 0 h 4667972"/>
                      <a:gd name="connsiteX3" fmla="*/ 1656550 w 5916250"/>
                      <a:gd name="connsiteY3" fmla="*/ 0 h 4667972"/>
                      <a:gd name="connsiteX4" fmla="*/ 2189013 w 5916250"/>
                      <a:gd name="connsiteY4" fmla="*/ 0 h 4667972"/>
                      <a:gd name="connsiteX5" fmla="*/ 2721475 w 5916250"/>
                      <a:gd name="connsiteY5" fmla="*/ 0 h 4667972"/>
                      <a:gd name="connsiteX6" fmla="*/ 3431425 w 5916250"/>
                      <a:gd name="connsiteY6" fmla="*/ 0 h 4667972"/>
                      <a:gd name="connsiteX7" fmla="*/ 3904725 w 5916250"/>
                      <a:gd name="connsiteY7" fmla="*/ 0 h 4667972"/>
                      <a:gd name="connsiteX8" fmla="*/ 4614675 w 5916250"/>
                      <a:gd name="connsiteY8" fmla="*/ 0 h 4667972"/>
                      <a:gd name="connsiteX9" fmla="*/ 5324625 w 5916250"/>
                      <a:gd name="connsiteY9" fmla="*/ 0 h 4667972"/>
                      <a:gd name="connsiteX10" fmla="*/ 5916250 w 5916250"/>
                      <a:gd name="connsiteY10" fmla="*/ 0 h 4667972"/>
                      <a:gd name="connsiteX11" fmla="*/ 5916250 w 5916250"/>
                      <a:gd name="connsiteY11" fmla="*/ 676856 h 4667972"/>
                      <a:gd name="connsiteX12" fmla="*/ 5916250 w 5916250"/>
                      <a:gd name="connsiteY12" fmla="*/ 1307032 h 4667972"/>
                      <a:gd name="connsiteX13" fmla="*/ 5916250 w 5916250"/>
                      <a:gd name="connsiteY13" fmla="*/ 1750490 h 4667972"/>
                      <a:gd name="connsiteX14" fmla="*/ 5916250 w 5916250"/>
                      <a:gd name="connsiteY14" fmla="*/ 2333986 h 4667972"/>
                      <a:gd name="connsiteX15" fmla="*/ 5916250 w 5916250"/>
                      <a:gd name="connsiteY15" fmla="*/ 2917483 h 4667972"/>
                      <a:gd name="connsiteX16" fmla="*/ 5916250 w 5916250"/>
                      <a:gd name="connsiteY16" fmla="*/ 3500979 h 4667972"/>
                      <a:gd name="connsiteX17" fmla="*/ 5916250 w 5916250"/>
                      <a:gd name="connsiteY17" fmla="*/ 4131155 h 4667972"/>
                      <a:gd name="connsiteX18" fmla="*/ 5916250 w 5916250"/>
                      <a:gd name="connsiteY18" fmla="*/ 4667972 h 4667972"/>
                      <a:gd name="connsiteX19" fmla="*/ 5265463 w 5916250"/>
                      <a:gd name="connsiteY19" fmla="*/ 4667972 h 4667972"/>
                      <a:gd name="connsiteX20" fmla="*/ 4792163 w 5916250"/>
                      <a:gd name="connsiteY20" fmla="*/ 4667972 h 4667972"/>
                      <a:gd name="connsiteX21" fmla="*/ 4082212 w 5916250"/>
                      <a:gd name="connsiteY21" fmla="*/ 4667972 h 4667972"/>
                      <a:gd name="connsiteX22" fmla="*/ 3490588 w 5916250"/>
                      <a:gd name="connsiteY22" fmla="*/ 4667972 h 4667972"/>
                      <a:gd name="connsiteX23" fmla="*/ 3017288 w 5916250"/>
                      <a:gd name="connsiteY23" fmla="*/ 4667972 h 4667972"/>
                      <a:gd name="connsiteX24" fmla="*/ 2425662 w 5916250"/>
                      <a:gd name="connsiteY24" fmla="*/ 4667972 h 4667972"/>
                      <a:gd name="connsiteX25" fmla="*/ 2011525 w 5916250"/>
                      <a:gd name="connsiteY25" fmla="*/ 4667972 h 4667972"/>
                      <a:gd name="connsiteX26" fmla="*/ 1597387 w 5916250"/>
                      <a:gd name="connsiteY26" fmla="*/ 4667972 h 4667972"/>
                      <a:gd name="connsiteX27" fmla="*/ 1005762 w 5916250"/>
                      <a:gd name="connsiteY27" fmla="*/ 4667972 h 4667972"/>
                      <a:gd name="connsiteX28" fmla="*/ 532462 w 5916250"/>
                      <a:gd name="connsiteY28" fmla="*/ 4667972 h 4667972"/>
                      <a:gd name="connsiteX29" fmla="*/ 0 w 5916250"/>
                      <a:gd name="connsiteY29" fmla="*/ 4667972 h 4667972"/>
                      <a:gd name="connsiteX30" fmla="*/ 0 w 5916250"/>
                      <a:gd name="connsiteY30" fmla="*/ 4177835 h 4667972"/>
                      <a:gd name="connsiteX31" fmla="*/ 0 w 5916250"/>
                      <a:gd name="connsiteY31" fmla="*/ 3734378 h 4667972"/>
                      <a:gd name="connsiteX32" fmla="*/ 0 w 5916250"/>
                      <a:gd name="connsiteY32" fmla="*/ 3104201 h 4667972"/>
                      <a:gd name="connsiteX33" fmla="*/ 0 w 5916250"/>
                      <a:gd name="connsiteY33" fmla="*/ 2614064 h 4667972"/>
                      <a:gd name="connsiteX34" fmla="*/ 0 w 5916250"/>
                      <a:gd name="connsiteY34" fmla="*/ 1983888 h 4667972"/>
                      <a:gd name="connsiteX35" fmla="*/ 0 w 5916250"/>
                      <a:gd name="connsiteY35" fmla="*/ 1307032 h 4667972"/>
                      <a:gd name="connsiteX36" fmla="*/ 0 w 5916250"/>
                      <a:gd name="connsiteY36" fmla="*/ 770215 h 4667972"/>
                      <a:gd name="connsiteX37" fmla="*/ 0 w 5916250"/>
                      <a:gd name="connsiteY37" fmla="*/ 0 h 46679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</a:cxnLst>
                    <a:rect l="l" t="t" r="r" b="b"/>
                    <a:pathLst>
                      <a:path w="5916250" h="4667972" extrusionOk="0">
                        <a:moveTo>
                          <a:pt x="0" y="0"/>
                        </a:moveTo>
                        <a:cubicBezTo>
                          <a:pt x="126779" y="-57445"/>
                          <a:pt x="287317" y="624"/>
                          <a:pt x="532463" y="0"/>
                        </a:cubicBezTo>
                        <a:cubicBezTo>
                          <a:pt x="777609" y="-624"/>
                          <a:pt x="753852" y="16024"/>
                          <a:pt x="946600" y="0"/>
                        </a:cubicBezTo>
                        <a:cubicBezTo>
                          <a:pt x="1139348" y="-16024"/>
                          <a:pt x="1499579" y="64715"/>
                          <a:pt x="1656550" y="0"/>
                        </a:cubicBezTo>
                        <a:cubicBezTo>
                          <a:pt x="1813521" y="-64715"/>
                          <a:pt x="2023301" y="19254"/>
                          <a:pt x="2189013" y="0"/>
                        </a:cubicBezTo>
                        <a:cubicBezTo>
                          <a:pt x="2354725" y="-19254"/>
                          <a:pt x="2457762" y="25828"/>
                          <a:pt x="2721475" y="0"/>
                        </a:cubicBezTo>
                        <a:cubicBezTo>
                          <a:pt x="2985188" y="-25828"/>
                          <a:pt x="3262154" y="33769"/>
                          <a:pt x="3431425" y="0"/>
                        </a:cubicBezTo>
                        <a:cubicBezTo>
                          <a:pt x="3600696" y="-33769"/>
                          <a:pt x="3747164" y="44199"/>
                          <a:pt x="3904725" y="0"/>
                        </a:cubicBezTo>
                        <a:cubicBezTo>
                          <a:pt x="4062286" y="-44199"/>
                          <a:pt x="4430567" y="48453"/>
                          <a:pt x="4614675" y="0"/>
                        </a:cubicBezTo>
                        <a:cubicBezTo>
                          <a:pt x="4798783" y="-48453"/>
                          <a:pt x="5113659" y="3397"/>
                          <a:pt x="5324625" y="0"/>
                        </a:cubicBezTo>
                        <a:cubicBezTo>
                          <a:pt x="5535591" y="-3397"/>
                          <a:pt x="5796141" y="51496"/>
                          <a:pt x="5916250" y="0"/>
                        </a:cubicBezTo>
                        <a:cubicBezTo>
                          <a:pt x="5937809" y="228120"/>
                          <a:pt x="5845584" y="498004"/>
                          <a:pt x="5916250" y="676856"/>
                        </a:cubicBezTo>
                        <a:cubicBezTo>
                          <a:pt x="5986916" y="855708"/>
                          <a:pt x="5845245" y="1136319"/>
                          <a:pt x="5916250" y="1307032"/>
                        </a:cubicBezTo>
                        <a:cubicBezTo>
                          <a:pt x="5987255" y="1477745"/>
                          <a:pt x="5867639" y="1603617"/>
                          <a:pt x="5916250" y="1750490"/>
                        </a:cubicBezTo>
                        <a:cubicBezTo>
                          <a:pt x="5964861" y="1897363"/>
                          <a:pt x="5867912" y="2143394"/>
                          <a:pt x="5916250" y="2333986"/>
                        </a:cubicBezTo>
                        <a:cubicBezTo>
                          <a:pt x="5964588" y="2524578"/>
                          <a:pt x="5888719" y="2643924"/>
                          <a:pt x="5916250" y="2917483"/>
                        </a:cubicBezTo>
                        <a:cubicBezTo>
                          <a:pt x="5943781" y="3191042"/>
                          <a:pt x="5861239" y="3219059"/>
                          <a:pt x="5916250" y="3500979"/>
                        </a:cubicBezTo>
                        <a:cubicBezTo>
                          <a:pt x="5971261" y="3782899"/>
                          <a:pt x="5885055" y="3984482"/>
                          <a:pt x="5916250" y="4131155"/>
                        </a:cubicBezTo>
                        <a:cubicBezTo>
                          <a:pt x="5947445" y="4277828"/>
                          <a:pt x="5903480" y="4549109"/>
                          <a:pt x="5916250" y="4667972"/>
                        </a:cubicBezTo>
                        <a:cubicBezTo>
                          <a:pt x="5641149" y="4726434"/>
                          <a:pt x="5534184" y="4610112"/>
                          <a:pt x="5265463" y="4667972"/>
                        </a:cubicBezTo>
                        <a:cubicBezTo>
                          <a:pt x="4996742" y="4725832"/>
                          <a:pt x="4972070" y="4638205"/>
                          <a:pt x="4792163" y="4667972"/>
                        </a:cubicBezTo>
                        <a:cubicBezTo>
                          <a:pt x="4612256" y="4697739"/>
                          <a:pt x="4283918" y="4664750"/>
                          <a:pt x="4082212" y="4667972"/>
                        </a:cubicBezTo>
                        <a:cubicBezTo>
                          <a:pt x="3880506" y="4671194"/>
                          <a:pt x="3734369" y="4628809"/>
                          <a:pt x="3490588" y="4667972"/>
                        </a:cubicBezTo>
                        <a:cubicBezTo>
                          <a:pt x="3246807" y="4707135"/>
                          <a:pt x="3178302" y="4639535"/>
                          <a:pt x="3017288" y="4667972"/>
                        </a:cubicBezTo>
                        <a:cubicBezTo>
                          <a:pt x="2856274" y="4696409"/>
                          <a:pt x="2619733" y="4642175"/>
                          <a:pt x="2425662" y="4667972"/>
                        </a:cubicBezTo>
                        <a:cubicBezTo>
                          <a:pt x="2231591" y="4693769"/>
                          <a:pt x="2155219" y="4651655"/>
                          <a:pt x="2011525" y="4667972"/>
                        </a:cubicBezTo>
                        <a:cubicBezTo>
                          <a:pt x="1867831" y="4684289"/>
                          <a:pt x="1683791" y="4634842"/>
                          <a:pt x="1597387" y="4667972"/>
                        </a:cubicBezTo>
                        <a:cubicBezTo>
                          <a:pt x="1510983" y="4701102"/>
                          <a:pt x="1245769" y="4661209"/>
                          <a:pt x="1005762" y="4667972"/>
                        </a:cubicBezTo>
                        <a:cubicBezTo>
                          <a:pt x="765756" y="4674735"/>
                          <a:pt x="684454" y="4637371"/>
                          <a:pt x="532462" y="4667972"/>
                        </a:cubicBezTo>
                        <a:cubicBezTo>
                          <a:pt x="380470" y="4698573"/>
                          <a:pt x="146194" y="4621289"/>
                          <a:pt x="0" y="4667972"/>
                        </a:cubicBezTo>
                        <a:cubicBezTo>
                          <a:pt x="-28980" y="4563008"/>
                          <a:pt x="28870" y="4305425"/>
                          <a:pt x="0" y="4177835"/>
                        </a:cubicBezTo>
                        <a:cubicBezTo>
                          <a:pt x="-28870" y="4050245"/>
                          <a:pt x="46648" y="3826700"/>
                          <a:pt x="0" y="3734378"/>
                        </a:cubicBezTo>
                        <a:cubicBezTo>
                          <a:pt x="-46648" y="3642056"/>
                          <a:pt x="1768" y="3297376"/>
                          <a:pt x="0" y="3104201"/>
                        </a:cubicBezTo>
                        <a:cubicBezTo>
                          <a:pt x="-1768" y="2911026"/>
                          <a:pt x="25836" y="2720613"/>
                          <a:pt x="0" y="2614064"/>
                        </a:cubicBezTo>
                        <a:cubicBezTo>
                          <a:pt x="-25836" y="2507515"/>
                          <a:pt x="26222" y="2235501"/>
                          <a:pt x="0" y="1983888"/>
                        </a:cubicBezTo>
                        <a:cubicBezTo>
                          <a:pt x="-26222" y="1732275"/>
                          <a:pt x="77368" y="1553398"/>
                          <a:pt x="0" y="1307032"/>
                        </a:cubicBezTo>
                        <a:cubicBezTo>
                          <a:pt x="-77368" y="1060666"/>
                          <a:pt x="19793" y="967191"/>
                          <a:pt x="0" y="770215"/>
                        </a:cubicBezTo>
                        <a:cubicBezTo>
                          <a:pt x="-19793" y="573239"/>
                          <a:pt x="91565" y="276039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EFC18601-E992-E2D4-FB06-883478E1F025}"/>
              </a:ext>
            </a:extLst>
          </p:cNvPr>
          <p:cNvSpPr/>
          <p:nvPr/>
        </p:nvSpPr>
        <p:spPr>
          <a:xfrm>
            <a:off x="8769248" y="3931920"/>
            <a:ext cx="1216058" cy="79892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cs typeface="Arial" panose="020B0604020202020204" pitchFamily="34" charset="0"/>
              </a:rPr>
              <a:t>Target Barcode</a:t>
            </a:r>
            <a:endParaRPr lang="en-IL" b="1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07D6BF6C-0335-4B8A-A0A3-56C47E695A6D}"/>
              </a:ext>
            </a:extLst>
          </p:cNvPr>
          <p:cNvSpPr/>
          <p:nvPr/>
        </p:nvSpPr>
        <p:spPr>
          <a:xfrm>
            <a:off x="5729562" y="1991017"/>
            <a:ext cx="1216058" cy="79892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cs typeface="Arial" panose="020B0604020202020204" pitchFamily="34" charset="0"/>
              </a:rPr>
              <a:t>Outsider PC</a:t>
            </a:r>
            <a:endParaRPr lang="en-IL" b="1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89EC40CD-3B31-7AD4-8490-CEA900CA30EB}"/>
              </a:ext>
            </a:extLst>
          </p:cNvPr>
          <p:cNvSpPr/>
          <p:nvPr/>
        </p:nvSpPr>
        <p:spPr>
          <a:xfrm>
            <a:off x="2689876" y="3931920"/>
            <a:ext cx="1216058" cy="79892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cs typeface="Arial" panose="020B0604020202020204" pitchFamily="34" charset="0"/>
              </a:rPr>
              <a:t>User</a:t>
            </a:r>
            <a:endParaRPr lang="en-IL" b="1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930403CA-C074-3AC9-B99B-BE198797E118}"/>
              </a:ext>
            </a:extLst>
          </p:cNvPr>
          <p:cNvCxnSpPr>
            <a:cxnSpLocks/>
            <a:stCxn id="25" idx="1"/>
            <a:endCxn id="94" idx="3"/>
          </p:cNvCxnSpPr>
          <p:nvPr/>
        </p:nvCxnSpPr>
        <p:spPr>
          <a:xfrm flipH="1" flipV="1">
            <a:off x="3905934" y="4331381"/>
            <a:ext cx="1384749" cy="22172"/>
          </a:xfrm>
          <a:prstGeom prst="straightConnector1">
            <a:avLst/>
          </a:prstGeom>
          <a:ln w="57150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7E48304-C56F-A20D-9770-C28B6045C192}"/>
              </a:ext>
            </a:extLst>
          </p:cNvPr>
          <p:cNvCxnSpPr>
            <a:cxnSpLocks/>
            <a:stCxn id="76" idx="1"/>
          </p:cNvCxnSpPr>
          <p:nvPr/>
        </p:nvCxnSpPr>
        <p:spPr>
          <a:xfrm flipH="1">
            <a:off x="7384499" y="4331381"/>
            <a:ext cx="1384749" cy="3053"/>
          </a:xfrm>
          <a:prstGeom prst="straightConnector1">
            <a:avLst/>
          </a:prstGeom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29EC071-3E89-B832-7C02-CD223736BC02}"/>
              </a:ext>
            </a:extLst>
          </p:cNvPr>
          <p:cNvCxnSpPr>
            <a:cxnSpLocks/>
            <a:stCxn id="25" idx="0"/>
            <a:endCxn id="80" idx="2"/>
          </p:cNvCxnSpPr>
          <p:nvPr/>
        </p:nvCxnSpPr>
        <p:spPr>
          <a:xfrm flipV="1">
            <a:off x="6337591" y="2789939"/>
            <a:ext cx="0" cy="971403"/>
          </a:xfrm>
          <a:prstGeom prst="straightConnector1">
            <a:avLst/>
          </a:prstGeom>
          <a:ln w="57150" cap="flat" cmpd="sng" algn="ctr">
            <a:solidFill>
              <a:schemeClr val="tx1"/>
            </a:solidFill>
            <a:prstDash val="sysDot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AFE4FD5D-E932-1FA1-F0D1-ACF050679996}"/>
              </a:ext>
            </a:extLst>
          </p:cNvPr>
          <p:cNvSpPr txBox="1"/>
          <p:nvPr/>
        </p:nvSpPr>
        <p:spPr>
          <a:xfrm>
            <a:off x="5368327" y="3882328"/>
            <a:ext cx="1938528" cy="923330"/>
          </a:xfrm>
          <a:prstGeom prst="rect">
            <a:avLst/>
          </a:prstGeom>
          <a:solidFill>
            <a:srgbClr val="00B05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en-US" b="1" dirty="0"/>
          </a:p>
          <a:p>
            <a:pPr algn="ctr"/>
            <a:r>
              <a:rPr lang="en-US" b="1" dirty="0"/>
              <a:t>DEVICE</a:t>
            </a:r>
          </a:p>
          <a:p>
            <a:pPr algn="ctr"/>
            <a:endParaRPr lang="en-US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19220C9-3E5C-9AC9-7FAD-50D6B35338E9}"/>
              </a:ext>
            </a:extLst>
          </p:cNvPr>
          <p:cNvSpPr txBox="1"/>
          <p:nvPr/>
        </p:nvSpPr>
        <p:spPr>
          <a:xfrm>
            <a:off x="6337480" y="2989826"/>
            <a:ext cx="17175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WI-FI </a:t>
            </a:r>
          </a:p>
          <a:p>
            <a:r>
              <a:rPr lang="en-US" dirty="0"/>
              <a:t>Interface</a:t>
            </a:r>
            <a:endParaRPr lang="en-IL" dirty="0"/>
          </a:p>
        </p:txBody>
      </p:sp>
      <p:pic>
        <p:nvPicPr>
          <p:cNvPr id="29" name="Picture 28" descr="A hand holding a barcode scanner&#10;&#10;Description automatically generated">
            <a:extLst>
              <a:ext uri="{FF2B5EF4-FFF2-40B4-BE49-F238E27FC236}">
                <a16:creationId xmlns:a16="http://schemas.microsoft.com/office/drawing/2014/main" id="{E8C1294D-A8E8-8F0F-85DF-236FD2C27A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9248" y="2910925"/>
            <a:ext cx="1097280" cy="971403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C05A00E0-F2B7-45F7-09DB-3B187D068A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9451" y="1174779"/>
            <a:ext cx="1216058" cy="830284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9CE43CE4-972A-5FE3-5D41-3FE44A7176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2249" y="3636157"/>
            <a:ext cx="1216058" cy="792816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8C0B5332-B3E4-4253-90B7-14D957E1D4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60199" y="4805658"/>
            <a:ext cx="875411" cy="72156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0E19AF8F-6ED0-A24F-D43D-DDA0E25D47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58277" y="4437241"/>
            <a:ext cx="1111267" cy="5872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786FBE7-6C7E-8F41-3418-4119A8EA96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14201" y="3155170"/>
            <a:ext cx="767405" cy="77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7225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BF442CF-5011-6013-14EC-66EF903860AD}"/>
              </a:ext>
            </a:extLst>
          </p:cNvPr>
          <p:cNvSpPr/>
          <p:nvPr/>
        </p:nvSpPr>
        <p:spPr>
          <a:xfrm>
            <a:off x="535468" y="2059694"/>
            <a:ext cx="2076077" cy="1504169"/>
          </a:xfrm>
          <a:prstGeom prst="rect">
            <a:avLst/>
          </a:prstGeom>
          <a:solidFill>
            <a:srgbClr val="1DFDF2"/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  <a:cs typeface="Arial" panose="020B0604020202020204" pitchFamily="34" charset="0"/>
              </a:rPr>
              <a:t>start</a:t>
            </a:r>
            <a:endParaRPr lang="en-IL" b="1" dirty="0">
              <a:solidFill>
                <a:sysClr val="windowText" lastClr="000000"/>
              </a:solidFill>
              <a:cs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1F7AF9-3839-0553-0B17-C44D65CF95D4}"/>
              </a:ext>
            </a:extLst>
          </p:cNvPr>
          <p:cNvSpPr/>
          <p:nvPr/>
        </p:nvSpPr>
        <p:spPr>
          <a:xfrm>
            <a:off x="3306376" y="2059695"/>
            <a:ext cx="2076077" cy="1504169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  <a:cs typeface="Arial" panose="020B0604020202020204" pitchFamily="34" charset="0"/>
              </a:rPr>
              <a:t>Scan the “Golden barcode”</a:t>
            </a:r>
            <a:endParaRPr lang="en-IL" b="1" dirty="0">
              <a:solidFill>
                <a:sysClr val="windowText" lastClr="000000"/>
              </a:solidFill>
              <a:cs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74DCFF5-CA3A-B4C1-3F49-FE5B78D21FB8}"/>
              </a:ext>
            </a:extLst>
          </p:cNvPr>
          <p:cNvSpPr/>
          <p:nvPr/>
        </p:nvSpPr>
        <p:spPr>
          <a:xfrm>
            <a:off x="6077284" y="2113156"/>
            <a:ext cx="2076077" cy="141047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cs typeface="Arial" panose="020B0604020202020204" pitchFamily="34" charset="0"/>
              </a:rPr>
              <a:t>Scan the “Target barcode”</a:t>
            </a:r>
            <a:endParaRPr lang="en-IL" b="1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10B0FD2-8616-CD16-7ED5-B4929F6562A4}"/>
              </a:ext>
            </a:extLst>
          </p:cNvPr>
          <p:cNvSpPr/>
          <p:nvPr/>
        </p:nvSpPr>
        <p:spPr>
          <a:xfrm>
            <a:off x="8857336" y="1636775"/>
            <a:ext cx="2988424" cy="2350009"/>
          </a:xfrm>
          <a:prstGeom prst="rect">
            <a:avLst/>
          </a:prstGeom>
          <a:solidFill>
            <a:srgbClr val="01FF00"/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Show the result via screen &amp; LED, and save the result </a:t>
            </a:r>
            <a:endParaRPr lang="en-IL" b="1" dirty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641C3BE-43D6-A685-AD74-D3F72E08EB38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5382453" y="2811780"/>
            <a:ext cx="694831" cy="6616"/>
          </a:xfrm>
          <a:prstGeom prst="straightConnector1">
            <a:avLst/>
          </a:prstGeom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CC23579-6692-D394-1BB4-15D9BF120D8A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 flipV="1">
            <a:off x="8153361" y="2811780"/>
            <a:ext cx="703975" cy="6616"/>
          </a:xfrm>
          <a:prstGeom prst="straightConnector1">
            <a:avLst/>
          </a:prstGeom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016C905-0640-2947-4738-ED536BB815EA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>
            <a:off x="2611545" y="2811779"/>
            <a:ext cx="694831" cy="1"/>
          </a:xfrm>
          <a:prstGeom prst="straightConnector1">
            <a:avLst/>
          </a:prstGeom>
          <a:ln w="539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5" name="Title 1">
            <a:extLst>
              <a:ext uri="{FF2B5EF4-FFF2-40B4-BE49-F238E27FC236}">
                <a16:creationId xmlns:a16="http://schemas.microsoft.com/office/drawing/2014/main" id="{39AD0BC5-8F01-0312-3669-AE08DB27B9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69970"/>
            <a:ext cx="7579014" cy="1257447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latin typeface="+mn-lt"/>
                <a:cs typeface="Arial" panose="020B0604020202020204" pitchFamily="34" charset="0"/>
              </a:rPr>
              <a:t>Mod of work Diagram</a:t>
            </a:r>
            <a:br>
              <a:rPr lang="en-US" b="1" dirty="0">
                <a:latin typeface="+mn-lt"/>
                <a:cs typeface="Arial" panose="020B0604020202020204" pitchFamily="34" charset="0"/>
              </a:rPr>
            </a:br>
            <a:br>
              <a:rPr lang="en-US" sz="1300" b="1" dirty="0">
                <a:latin typeface="+mn-lt"/>
                <a:cs typeface="Arial" panose="020B0604020202020204" pitchFamily="34" charset="0"/>
              </a:rPr>
            </a:br>
            <a:endParaRPr lang="en-IL" sz="240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18B8DF-F950-A932-E92A-0F23EF3ADB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7786" y="4120444"/>
            <a:ext cx="11596427" cy="2812780"/>
          </a:xfrm>
        </p:spPr>
        <p:txBody>
          <a:bodyPr>
            <a:normAutofit/>
          </a:bodyPr>
          <a:lstStyle/>
          <a:p>
            <a:r>
              <a:rPr lang="en-US" dirty="0"/>
              <a:t>After each comparison, we will log both the Golden and target barcodes, along with the results, time and date of scanning.</a:t>
            </a:r>
          </a:p>
          <a:p>
            <a:r>
              <a:rPr lang="en-US" dirty="0"/>
              <a:t>The user can change the Golden barcode at any time. </a:t>
            </a:r>
          </a:p>
          <a:p>
            <a:r>
              <a:rPr lang="en-US" dirty="0"/>
              <a:t>The user can scan continuously Target barcodes.</a:t>
            </a:r>
          </a:p>
          <a:p>
            <a:r>
              <a:rPr lang="en-US" dirty="0"/>
              <a:t>The log record to the last result can be accessed via WI-FI.</a:t>
            </a:r>
            <a:endParaRPr lang="en-IL" dirty="0"/>
          </a:p>
        </p:txBody>
      </p: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8A3C0CAF-A03E-FFC7-94C5-F8C9F5A53F8F}"/>
              </a:ext>
            </a:extLst>
          </p:cNvPr>
          <p:cNvCxnSpPr>
            <a:cxnSpLocks/>
            <a:stCxn id="7" idx="0"/>
            <a:endCxn id="4" idx="0"/>
          </p:cNvCxnSpPr>
          <p:nvPr/>
        </p:nvCxnSpPr>
        <p:spPr>
          <a:xfrm rot="16200000" flipH="1" flipV="1">
            <a:off x="5751068" y="-2540787"/>
            <a:ext cx="422919" cy="8778041"/>
          </a:xfrm>
          <a:prstGeom prst="bentConnector3">
            <a:avLst>
              <a:gd name="adj1" fmla="val -54053"/>
            </a:avLst>
          </a:prstGeom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E91DB71B-F0F5-AB7A-BEE9-E3144CFEC854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4344415" y="1389888"/>
            <a:ext cx="0" cy="669807"/>
          </a:xfrm>
          <a:prstGeom prst="straightConnector1">
            <a:avLst/>
          </a:prstGeom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1E01C3D-5240-9F99-FD00-2C3914A06761}"/>
              </a:ext>
            </a:extLst>
          </p:cNvPr>
          <p:cNvCxnSpPr>
            <a:cxnSpLocks/>
          </p:cNvCxnSpPr>
          <p:nvPr/>
        </p:nvCxnSpPr>
        <p:spPr>
          <a:xfrm>
            <a:off x="7102855" y="1389888"/>
            <a:ext cx="0" cy="723268"/>
          </a:xfrm>
          <a:prstGeom prst="straightConnector1">
            <a:avLst/>
          </a:prstGeom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78560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EF93B2A-8608-0A48-80A4-C18EBA58AAD4}"/>
              </a:ext>
            </a:extLst>
          </p:cNvPr>
          <p:cNvCxnSpPr>
            <a:cxnSpLocks/>
          </p:cNvCxnSpPr>
          <p:nvPr/>
        </p:nvCxnSpPr>
        <p:spPr>
          <a:xfrm flipH="1">
            <a:off x="7535342" y="4596510"/>
            <a:ext cx="1958508" cy="12246"/>
          </a:xfrm>
          <a:prstGeom prst="straightConnector1">
            <a:avLst/>
          </a:prstGeom>
          <a:ln w="53975" cap="flat" cmpd="sng" algn="ctr">
            <a:solidFill>
              <a:srgbClr val="00FF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E2023D16-736F-9940-DA3B-CAFADDA3C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0901" y="-228416"/>
            <a:ext cx="9905998" cy="1478570"/>
          </a:xfrm>
        </p:spPr>
        <p:txBody>
          <a:bodyPr/>
          <a:lstStyle/>
          <a:p>
            <a:pPr algn="ctr"/>
            <a:r>
              <a:rPr lang="en-US" b="1" dirty="0">
                <a:latin typeface="+mn-lt"/>
                <a:cs typeface="Arial" panose="020B0604020202020204" pitchFamily="34" charset="0"/>
              </a:rPr>
              <a:t>Block diagram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C4BD85D-F80B-B6B3-1DAB-699078561EFB}"/>
              </a:ext>
            </a:extLst>
          </p:cNvPr>
          <p:cNvSpPr/>
          <p:nvPr/>
        </p:nvSpPr>
        <p:spPr>
          <a:xfrm>
            <a:off x="5534641" y="3815439"/>
            <a:ext cx="2000701" cy="1181082"/>
          </a:xfrm>
          <a:prstGeom prst="rect">
            <a:avLst/>
          </a:prstGeom>
          <a:solidFill>
            <a:srgbClr val="00FF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ysClr val="windowText" lastClr="000000"/>
                </a:solidFill>
                <a:cs typeface="Arial" panose="020B0604020202020204" pitchFamily="34" charset="0"/>
              </a:rPr>
              <a:t>ESP32</a:t>
            </a:r>
            <a:endParaRPr lang="en-IL" b="1" dirty="0">
              <a:solidFill>
                <a:sysClr val="windowText" lastClr="000000"/>
              </a:solidFill>
              <a:cs typeface="Arial" panose="020B06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D3FDE4D-70A0-72C3-A151-43D5770400F9}"/>
              </a:ext>
            </a:extLst>
          </p:cNvPr>
          <p:cNvSpPr/>
          <p:nvPr/>
        </p:nvSpPr>
        <p:spPr>
          <a:xfrm>
            <a:off x="5926326" y="5605117"/>
            <a:ext cx="1216058" cy="702230"/>
          </a:xfrm>
          <a:prstGeom prst="rect">
            <a:avLst/>
          </a:prstGeom>
          <a:solidFill>
            <a:srgbClr val="5FBBB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  <a:cs typeface="Arial" panose="020B0604020202020204" pitchFamily="34" charset="0"/>
              </a:rPr>
              <a:t>SD card</a:t>
            </a:r>
            <a:endParaRPr lang="en-IL" b="1" dirty="0">
              <a:solidFill>
                <a:sysClr val="windowText" lastClr="000000"/>
              </a:solidFill>
              <a:cs typeface="Arial" panose="020B06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15A250C-A92C-26A2-BF2B-FD79F3A08549}"/>
              </a:ext>
            </a:extLst>
          </p:cNvPr>
          <p:cNvSpPr/>
          <p:nvPr/>
        </p:nvSpPr>
        <p:spPr>
          <a:xfrm>
            <a:off x="4252994" y="1332701"/>
            <a:ext cx="1216058" cy="798922"/>
          </a:xfrm>
          <a:prstGeom prst="rect">
            <a:avLst/>
          </a:prstGeom>
          <a:solidFill>
            <a:srgbClr val="FC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cs typeface="Arial" panose="020B0604020202020204" pitchFamily="34" charset="0"/>
              </a:rPr>
              <a:t>Power Supply Unit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598FB7D8-C5A5-EE1F-B26F-5A8D93FF76C4}"/>
              </a:ext>
            </a:extLst>
          </p:cNvPr>
          <p:cNvCxnSpPr>
            <a:cxnSpLocks/>
            <a:stCxn id="83" idx="2"/>
            <a:endCxn id="11" idx="0"/>
          </p:cNvCxnSpPr>
          <p:nvPr/>
        </p:nvCxnSpPr>
        <p:spPr>
          <a:xfrm flipH="1">
            <a:off x="6534992" y="3387111"/>
            <a:ext cx="6890" cy="428328"/>
          </a:xfrm>
          <a:prstGeom prst="straightConnector1">
            <a:avLst/>
          </a:prstGeom>
          <a:ln w="53975" cap="flat" cmpd="sng" algn="ctr">
            <a:solidFill>
              <a:srgbClr val="01FF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1023907-FEEC-3CC9-FB7C-566A2E1163E8}"/>
              </a:ext>
            </a:extLst>
          </p:cNvPr>
          <p:cNvCxnSpPr>
            <a:cxnSpLocks/>
          </p:cNvCxnSpPr>
          <p:nvPr/>
        </p:nvCxnSpPr>
        <p:spPr>
          <a:xfrm flipV="1">
            <a:off x="6728614" y="4996521"/>
            <a:ext cx="0" cy="619902"/>
          </a:xfrm>
          <a:prstGeom prst="straightConnector1">
            <a:avLst/>
          </a:prstGeom>
          <a:ln w="53975" cap="flat" cmpd="sng" algn="ctr">
            <a:solidFill>
              <a:srgbClr val="01FF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CB4D32E-677A-6E5E-732B-8E4C6AC30585}"/>
              </a:ext>
            </a:extLst>
          </p:cNvPr>
          <p:cNvCxnSpPr>
            <a:cxnSpLocks/>
          </p:cNvCxnSpPr>
          <p:nvPr/>
        </p:nvCxnSpPr>
        <p:spPr>
          <a:xfrm>
            <a:off x="6398063" y="4996521"/>
            <a:ext cx="0" cy="608596"/>
          </a:xfrm>
          <a:prstGeom prst="straightConnector1">
            <a:avLst/>
          </a:prstGeom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5081C973-0597-20A9-A984-4ECBDBFFC90D}"/>
              </a:ext>
            </a:extLst>
          </p:cNvPr>
          <p:cNvCxnSpPr>
            <a:cxnSpLocks/>
          </p:cNvCxnSpPr>
          <p:nvPr/>
        </p:nvCxnSpPr>
        <p:spPr>
          <a:xfrm flipH="1">
            <a:off x="2710170" y="4332633"/>
            <a:ext cx="2836411" cy="0"/>
          </a:xfrm>
          <a:prstGeom prst="straightConnector1">
            <a:avLst/>
          </a:prstGeom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83" name="Rectangle 82">
            <a:extLst>
              <a:ext uri="{FF2B5EF4-FFF2-40B4-BE49-F238E27FC236}">
                <a16:creationId xmlns:a16="http://schemas.microsoft.com/office/drawing/2014/main" id="{66CDC9F7-A8AD-7C02-4959-0795AEC1D051}"/>
              </a:ext>
            </a:extLst>
          </p:cNvPr>
          <p:cNvSpPr/>
          <p:nvPr/>
        </p:nvSpPr>
        <p:spPr>
          <a:xfrm>
            <a:off x="5933853" y="2588189"/>
            <a:ext cx="1216058" cy="798922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cs typeface="Arial" panose="020B0604020202020204" pitchFamily="34" charset="0"/>
              </a:rPr>
              <a:t>RTC</a:t>
            </a:r>
            <a:endParaRPr lang="en-IL" b="1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0B649880-54CA-92D6-6D7E-4D0F60FADE27}"/>
              </a:ext>
            </a:extLst>
          </p:cNvPr>
          <p:cNvCxnSpPr>
            <a:cxnSpLocks/>
            <a:endCxn id="30" idx="1"/>
          </p:cNvCxnSpPr>
          <p:nvPr/>
        </p:nvCxnSpPr>
        <p:spPr>
          <a:xfrm>
            <a:off x="7535342" y="4878809"/>
            <a:ext cx="1958508" cy="0"/>
          </a:xfrm>
          <a:prstGeom prst="straightConnector1">
            <a:avLst/>
          </a:prstGeom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168C0E57-3B7B-0BAC-D19F-D0638B901772}"/>
              </a:ext>
            </a:extLst>
          </p:cNvPr>
          <p:cNvSpPr/>
          <p:nvPr/>
        </p:nvSpPr>
        <p:spPr>
          <a:xfrm>
            <a:off x="2156966" y="1097281"/>
            <a:ext cx="7924783" cy="5550407"/>
          </a:xfrm>
          <a:prstGeom prst="rect">
            <a:avLst/>
          </a:prstGeom>
          <a:noFill/>
          <a:ln w="44450" cap="flat" cmpd="sng" algn="ctr">
            <a:solidFill>
              <a:srgbClr val="00B050"/>
            </a:solidFill>
            <a:prstDash val="dash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5916250"/>
                      <a:gd name="connsiteY0" fmla="*/ 0 h 4667972"/>
                      <a:gd name="connsiteX1" fmla="*/ 532463 w 5916250"/>
                      <a:gd name="connsiteY1" fmla="*/ 0 h 4667972"/>
                      <a:gd name="connsiteX2" fmla="*/ 946600 w 5916250"/>
                      <a:gd name="connsiteY2" fmla="*/ 0 h 4667972"/>
                      <a:gd name="connsiteX3" fmla="*/ 1656550 w 5916250"/>
                      <a:gd name="connsiteY3" fmla="*/ 0 h 4667972"/>
                      <a:gd name="connsiteX4" fmla="*/ 2189013 w 5916250"/>
                      <a:gd name="connsiteY4" fmla="*/ 0 h 4667972"/>
                      <a:gd name="connsiteX5" fmla="*/ 2721475 w 5916250"/>
                      <a:gd name="connsiteY5" fmla="*/ 0 h 4667972"/>
                      <a:gd name="connsiteX6" fmla="*/ 3431425 w 5916250"/>
                      <a:gd name="connsiteY6" fmla="*/ 0 h 4667972"/>
                      <a:gd name="connsiteX7" fmla="*/ 3904725 w 5916250"/>
                      <a:gd name="connsiteY7" fmla="*/ 0 h 4667972"/>
                      <a:gd name="connsiteX8" fmla="*/ 4614675 w 5916250"/>
                      <a:gd name="connsiteY8" fmla="*/ 0 h 4667972"/>
                      <a:gd name="connsiteX9" fmla="*/ 5324625 w 5916250"/>
                      <a:gd name="connsiteY9" fmla="*/ 0 h 4667972"/>
                      <a:gd name="connsiteX10" fmla="*/ 5916250 w 5916250"/>
                      <a:gd name="connsiteY10" fmla="*/ 0 h 4667972"/>
                      <a:gd name="connsiteX11" fmla="*/ 5916250 w 5916250"/>
                      <a:gd name="connsiteY11" fmla="*/ 676856 h 4667972"/>
                      <a:gd name="connsiteX12" fmla="*/ 5916250 w 5916250"/>
                      <a:gd name="connsiteY12" fmla="*/ 1307032 h 4667972"/>
                      <a:gd name="connsiteX13" fmla="*/ 5916250 w 5916250"/>
                      <a:gd name="connsiteY13" fmla="*/ 1750490 h 4667972"/>
                      <a:gd name="connsiteX14" fmla="*/ 5916250 w 5916250"/>
                      <a:gd name="connsiteY14" fmla="*/ 2333986 h 4667972"/>
                      <a:gd name="connsiteX15" fmla="*/ 5916250 w 5916250"/>
                      <a:gd name="connsiteY15" fmla="*/ 2917483 h 4667972"/>
                      <a:gd name="connsiteX16" fmla="*/ 5916250 w 5916250"/>
                      <a:gd name="connsiteY16" fmla="*/ 3500979 h 4667972"/>
                      <a:gd name="connsiteX17" fmla="*/ 5916250 w 5916250"/>
                      <a:gd name="connsiteY17" fmla="*/ 4131155 h 4667972"/>
                      <a:gd name="connsiteX18" fmla="*/ 5916250 w 5916250"/>
                      <a:gd name="connsiteY18" fmla="*/ 4667972 h 4667972"/>
                      <a:gd name="connsiteX19" fmla="*/ 5265463 w 5916250"/>
                      <a:gd name="connsiteY19" fmla="*/ 4667972 h 4667972"/>
                      <a:gd name="connsiteX20" fmla="*/ 4792163 w 5916250"/>
                      <a:gd name="connsiteY20" fmla="*/ 4667972 h 4667972"/>
                      <a:gd name="connsiteX21" fmla="*/ 4082212 w 5916250"/>
                      <a:gd name="connsiteY21" fmla="*/ 4667972 h 4667972"/>
                      <a:gd name="connsiteX22" fmla="*/ 3490588 w 5916250"/>
                      <a:gd name="connsiteY22" fmla="*/ 4667972 h 4667972"/>
                      <a:gd name="connsiteX23" fmla="*/ 3017288 w 5916250"/>
                      <a:gd name="connsiteY23" fmla="*/ 4667972 h 4667972"/>
                      <a:gd name="connsiteX24" fmla="*/ 2425662 w 5916250"/>
                      <a:gd name="connsiteY24" fmla="*/ 4667972 h 4667972"/>
                      <a:gd name="connsiteX25" fmla="*/ 2011525 w 5916250"/>
                      <a:gd name="connsiteY25" fmla="*/ 4667972 h 4667972"/>
                      <a:gd name="connsiteX26" fmla="*/ 1597387 w 5916250"/>
                      <a:gd name="connsiteY26" fmla="*/ 4667972 h 4667972"/>
                      <a:gd name="connsiteX27" fmla="*/ 1005762 w 5916250"/>
                      <a:gd name="connsiteY27" fmla="*/ 4667972 h 4667972"/>
                      <a:gd name="connsiteX28" fmla="*/ 532462 w 5916250"/>
                      <a:gd name="connsiteY28" fmla="*/ 4667972 h 4667972"/>
                      <a:gd name="connsiteX29" fmla="*/ 0 w 5916250"/>
                      <a:gd name="connsiteY29" fmla="*/ 4667972 h 4667972"/>
                      <a:gd name="connsiteX30" fmla="*/ 0 w 5916250"/>
                      <a:gd name="connsiteY30" fmla="*/ 4177835 h 4667972"/>
                      <a:gd name="connsiteX31" fmla="*/ 0 w 5916250"/>
                      <a:gd name="connsiteY31" fmla="*/ 3734378 h 4667972"/>
                      <a:gd name="connsiteX32" fmla="*/ 0 w 5916250"/>
                      <a:gd name="connsiteY32" fmla="*/ 3104201 h 4667972"/>
                      <a:gd name="connsiteX33" fmla="*/ 0 w 5916250"/>
                      <a:gd name="connsiteY33" fmla="*/ 2614064 h 4667972"/>
                      <a:gd name="connsiteX34" fmla="*/ 0 w 5916250"/>
                      <a:gd name="connsiteY34" fmla="*/ 1983888 h 4667972"/>
                      <a:gd name="connsiteX35" fmla="*/ 0 w 5916250"/>
                      <a:gd name="connsiteY35" fmla="*/ 1307032 h 4667972"/>
                      <a:gd name="connsiteX36" fmla="*/ 0 w 5916250"/>
                      <a:gd name="connsiteY36" fmla="*/ 770215 h 4667972"/>
                      <a:gd name="connsiteX37" fmla="*/ 0 w 5916250"/>
                      <a:gd name="connsiteY37" fmla="*/ 0 h 46679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</a:cxnLst>
                    <a:rect l="l" t="t" r="r" b="b"/>
                    <a:pathLst>
                      <a:path w="5916250" h="4667972" extrusionOk="0">
                        <a:moveTo>
                          <a:pt x="0" y="0"/>
                        </a:moveTo>
                        <a:cubicBezTo>
                          <a:pt x="126779" y="-57445"/>
                          <a:pt x="287317" y="624"/>
                          <a:pt x="532463" y="0"/>
                        </a:cubicBezTo>
                        <a:cubicBezTo>
                          <a:pt x="777609" y="-624"/>
                          <a:pt x="753852" y="16024"/>
                          <a:pt x="946600" y="0"/>
                        </a:cubicBezTo>
                        <a:cubicBezTo>
                          <a:pt x="1139348" y="-16024"/>
                          <a:pt x="1499579" y="64715"/>
                          <a:pt x="1656550" y="0"/>
                        </a:cubicBezTo>
                        <a:cubicBezTo>
                          <a:pt x="1813521" y="-64715"/>
                          <a:pt x="2023301" y="19254"/>
                          <a:pt x="2189013" y="0"/>
                        </a:cubicBezTo>
                        <a:cubicBezTo>
                          <a:pt x="2354725" y="-19254"/>
                          <a:pt x="2457762" y="25828"/>
                          <a:pt x="2721475" y="0"/>
                        </a:cubicBezTo>
                        <a:cubicBezTo>
                          <a:pt x="2985188" y="-25828"/>
                          <a:pt x="3262154" y="33769"/>
                          <a:pt x="3431425" y="0"/>
                        </a:cubicBezTo>
                        <a:cubicBezTo>
                          <a:pt x="3600696" y="-33769"/>
                          <a:pt x="3747164" y="44199"/>
                          <a:pt x="3904725" y="0"/>
                        </a:cubicBezTo>
                        <a:cubicBezTo>
                          <a:pt x="4062286" y="-44199"/>
                          <a:pt x="4430567" y="48453"/>
                          <a:pt x="4614675" y="0"/>
                        </a:cubicBezTo>
                        <a:cubicBezTo>
                          <a:pt x="4798783" y="-48453"/>
                          <a:pt x="5113659" y="3397"/>
                          <a:pt x="5324625" y="0"/>
                        </a:cubicBezTo>
                        <a:cubicBezTo>
                          <a:pt x="5535591" y="-3397"/>
                          <a:pt x="5796141" y="51496"/>
                          <a:pt x="5916250" y="0"/>
                        </a:cubicBezTo>
                        <a:cubicBezTo>
                          <a:pt x="5937809" y="228120"/>
                          <a:pt x="5845584" y="498004"/>
                          <a:pt x="5916250" y="676856"/>
                        </a:cubicBezTo>
                        <a:cubicBezTo>
                          <a:pt x="5986916" y="855708"/>
                          <a:pt x="5845245" y="1136319"/>
                          <a:pt x="5916250" y="1307032"/>
                        </a:cubicBezTo>
                        <a:cubicBezTo>
                          <a:pt x="5987255" y="1477745"/>
                          <a:pt x="5867639" y="1603617"/>
                          <a:pt x="5916250" y="1750490"/>
                        </a:cubicBezTo>
                        <a:cubicBezTo>
                          <a:pt x="5964861" y="1897363"/>
                          <a:pt x="5867912" y="2143394"/>
                          <a:pt x="5916250" y="2333986"/>
                        </a:cubicBezTo>
                        <a:cubicBezTo>
                          <a:pt x="5964588" y="2524578"/>
                          <a:pt x="5888719" y="2643924"/>
                          <a:pt x="5916250" y="2917483"/>
                        </a:cubicBezTo>
                        <a:cubicBezTo>
                          <a:pt x="5943781" y="3191042"/>
                          <a:pt x="5861239" y="3219059"/>
                          <a:pt x="5916250" y="3500979"/>
                        </a:cubicBezTo>
                        <a:cubicBezTo>
                          <a:pt x="5971261" y="3782899"/>
                          <a:pt x="5885055" y="3984482"/>
                          <a:pt x="5916250" y="4131155"/>
                        </a:cubicBezTo>
                        <a:cubicBezTo>
                          <a:pt x="5947445" y="4277828"/>
                          <a:pt x="5903480" y="4549109"/>
                          <a:pt x="5916250" y="4667972"/>
                        </a:cubicBezTo>
                        <a:cubicBezTo>
                          <a:pt x="5641149" y="4726434"/>
                          <a:pt x="5534184" y="4610112"/>
                          <a:pt x="5265463" y="4667972"/>
                        </a:cubicBezTo>
                        <a:cubicBezTo>
                          <a:pt x="4996742" y="4725832"/>
                          <a:pt x="4972070" y="4638205"/>
                          <a:pt x="4792163" y="4667972"/>
                        </a:cubicBezTo>
                        <a:cubicBezTo>
                          <a:pt x="4612256" y="4697739"/>
                          <a:pt x="4283918" y="4664750"/>
                          <a:pt x="4082212" y="4667972"/>
                        </a:cubicBezTo>
                        <a:cubicBezTo>
                          <a:pt x="3880506" y="4671194"/>
                          <a:pt x="3734369" y="4628809"/>
                          <a:pt x="3490588" y="4667972"/>
                        </a:cubicBezTo>
                        <a:cubicBezTo>
                          <a:pt x="3246807" y="4707135"/>
                          <a:pt x="3178302" y="4639535"/>
                          <a:pt x="3017288" y="4667972"/>
                        </a:cubicBezTo>
                        <a:cubicBezTo>
                          <a:pt x="2856274" y="4696409"/>
                          <a:pt x="2619733" y="4642175"/>
                          <a:pt x="2425662" y="4667972"/>
                        </a:cubicBezTo>
                        <a:cubicBezTo>
                          <a:pt x="2231591" y="4693769"/>
                          <a:pt x="2155219" y="4651655"/>
                          <a:pt x="2011525" y="4667972"/>
                        </a:cubicBezTo>
                        <a:cubicBezTo>
                          <a:pt x="1867831" y="4684289"/>
                          <a:pt x="1683791" y="4634842"/>
                          <a:pt x="1597387" y="4667972"/>
                        </a:cubicBezTo>
                        <a:cubicBezTo>
                          <a:pt x="1510983" y="4701102"/>
                          <a:pt x="1245769" y="4661209"/>
                          <a:pt x="1005762" y="4667972"/>
                        </a:cubicBezTo>
                        <a:cubicBezTo>
                          <a:pt x="765756" y="4674735"/>
                          <a:pt x="684454" y="4637371"/>
                          <a:pt x="532462" y="4667972"/>
                        </a:cubicBezTo>
                        <a:cubicBezTo>
                          <a:pt x="380470" y="4698573"/>
                          <a:pt x="146194" y="4621289"/>
                          <a:pt x="0" y="4667972"/>
                        </a:cubicBezTo>
                        <a:cubicBezTo>
                          <a:pt x="-28980" y="4563008"/>
                          <a:pt x="28870" y="4305425"/>
                          <a:pt x="0" y="4177835"/>
                        </a:cubicBezTo>
                        <a:cubicBezTo>
                          <a:pt x="-28870" y="4050245"/>
                          <a:pt x="46648" y="3826700"/>
                          <a:pt x="0" y="3734378"/>
                        </a:cubicBezTo>
                        <a:cubicBezTo>
                          <a:pt x="-46648" y="3642056"/>
                          <a:pt x="1768" y="3297376"/>
                          <a:pt x="0" y="3104201"/>
                        </a:cubicBezTo>
                        <a:cubicBezTo>
                          <a:pt x="-1768" y="2911026"/>
                          <a:pt x="25836" y="2720613"/>
                          <a:pt x="0" y="2614064"/>
                        </a:cubicBezTo>
                        <a:cubicBezTo>
                          <a:pt x="-25836" y="2507515"/>
                          <a:pt x="26222" y="2235501"/>
                          <a:pt x="0" y="1983888"/>
                        </a:cubicBezTo>
                        <a:cubicBezTo>
                          <a:pt x="-26222" y="1732275"/>
                          <a:pt x="77368" y="1553398"/>
                          <a:pt x="0" y="1307032"/>
                        </a:cubicBezTo>
                        <a:cubicBezTo>
                          <a:pt x="-77368" y="1060666"/>
                          <a:pt x="19793" y="967191"/>
                          <a:pt x="0" y="770215"/>
                        </a:cubicBezTo>
                        <a:cubicBezTo>
                          <a:pt x="-19793" y="573239"/>
                          <a:pt x="91565" y="276039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85DF3403-8B27-1D91-B48A-A578DA563137}"/>
              </a:ext>
            </a:extLst>
          </p:cNvPr>
          <p:cNvCxnSpPr>
            <a:cxnSpLocks/>
            <a:endCxn id="24" idx="3"/>
          </p:cNvCxnSpPr>
          <p:nvPr/>
        </p:nvCxnSpPr>
        <p:spPr>
          <a:xfrm rot="10800000">
            <a:off x="2710170" y="3134755"/>
            <a:ext cx="2829220" cy="748491"/>
          </a:xfrm>
          <a:prstGeom prst="bentConnector3">
            <a:avLst>
              <a:gd name="adj1" fmla="val 50000"/>
            </a:avLst>
          </a:prstGeom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80" name="Rectangle 79">
            <a:extLst>
              <a:ext uri="{FF2B5EF4-FFF2-40B4-BE49-F238E27FC236}">
                <a16:creationId xmlns:a16="http://schemas.microsoft.com/office/drawing/2014/main" id="{07D6BF6C-0335-4B8A-A0A3-56C47E695A6D}"/>
              </a:ext>
            </a:extLst>
          </p:cNvPr>
          <p:cNvSpPr/>
          <p:nvPr/>
        </p:nvSpPr>
        <p:spPr>
          <a:xfrm>
            <a:off x="10492374" y="3461856"/>
            <a:ext cx="1216058" cy="79892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cs typeface="Arial" panose="020B0604020202020204" pitchFamily="34" charset="0"/>
              </a:rPr>
              <a:t>Outsider PC</a:t>
            </a:r>
            <a:endParaRPr lang="en-IL" b="1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083CFD61-74A9-CDDE-822E-9483DE27E68F}"/>
              </a:ext>
            </a:extLst>
          </p:cNvPr>
          <p:cNvSpPr txBox="1"/>
          <p:nvPr/>
        </p:nvSpPr>
        <p:spPr>
          <a:xfrm>
            <a:off x="8296359" y="3687818"/>
            <a:ext cx="1717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WI-FI Interface</a:t>
            </a:r>
            <a:endParaRPr lang="en-IL" dirty="0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45A6E61-7CB9-3597-6DA6-019F726F114B}"/>
              </a:ext>
            </a:extLst>
          </p:cNvPr>
          <p:cNvCxnSpPr>
            <a:cxnSpLocks/>
          </p:cNvCxnSpPr>
          <p:nvPr/>
        </p:nvCxnSpPr>
        <p:spPr>
          <a:xfrm flipH="1">
            <a:off x="2710170" y="4114062"/>
            <a:ext cx="2836410" cy="0"/>
          </a:xfrm>
          <a:prstGeom prst="straightConnector1">
            <a:avLst/>
          </a:prstGeom>
          <a:ln w="57150" cap="flat" cmpd="sng" algn="ctr">
            <a:solidFill>
              <a:srgbClr val="01FF00"/>
            </a:solidFill>
            <a:prstDash val="solid"/>
            <a:round/>
            <a:headEnd type="arrow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80AAC33E-9A46-59EE-1684-E5FF33CA48DB}"/>
              </a:ext>
            </a:extLst>
          </p:cNvPr>
          <p:cNvSpPr/>
          <p:nvPr/>
        </p:nvSpPr>
        <p:spPr>
          <a:xfrm>
            <a:off x="2378506" y="1333975"/>
            <a:ext cx="1216058" cy="798922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cs typeface="Arial" panose="020B0604020202020204" pitchFamily="34" charset="0"/>
              </a:rPr>
              <a:t>Charger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55342D7E-E621-759A-6FDA-D50DF1BC4602}"/>
              </a:ext>
            </a:extLst>
          </p:cNvPr>
          <p:cNvCxnSpPr>
            <a:cxnSpLocks/>
            <a:stCxn id="14" idx="1"/>
            <a:endCxn id="44" idx="3"/>
          </p:cNvCxnSpPr>
          <p:nvPr/>
        </p:nvCxnSpPr>
        <p:spPr>
          <a:xfrm flipH="1">
            <a:off x="3594564" y="1732162"/>
            <a:ext cx="658430" cy="1274"/>
          </a:xfrm>
          <a:prstGeom prst="straightConnector1">
            <a:avLst/>
          </a:prstGeom>
          <a:ln w="57150" cap="flat" cmpd="sng" algn="ctr">
            <a:solidFill>
              <a:srgbClr val="FF0000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22A2D6DF-7FA9-699A-8BF7-A0680ED253FC}"/>
              </a:ext>
            </a:extLst>
          </p:cNvPr>
          <p:cNvSpPr/>
          <p:nvPr/>
        </p:nvSpPr>
        <p:spPr>
          <a:xfrm>
            <a:off x="5933853" y="1332701"/>
            <a:ext cx="1216058" cy="798922"/>
          </a:xfrm>
          <a:prstGeom prst="rect">
            <a:avLst/>
          </a:prstGeom>
          <a:solidFill>
            <a:srgbClr val="7030A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cs typeface="Arial" panose="020B0604020202020204" pitchFamily="34" charset="0"/>
              </a:rPr>
              <a:t>PMU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8625CD63-357A-E6D1-C31B-5D31CB9710B5}"/>
              </a:ext>
            </a:extLst>
          </p:cNvPr>
          <p:cNvCxnSpPr>
            <a:cxnSpLocks/>
            <a:stCxn id="51" idx="1"/>
            <a:endCxn id="14" idx="3"/>
          </p:cNvCxnSpPr>
          <p:nvPr/>
        </p:nvCxnSpPr>
        <p:spPr>
          <a:xfrm flipH="1">
            <a:off x="5469052" y="1732162"/>
            <a:ext cx="464801" cy="0"/>
          </a:xfrm>
          <a:prstGeom prst="straightConnector1">
            <a:avLst/>
          </a:prstGeom>
          <a:ln w="57150" cap="flat" cmpd="sng" algn="ctr">
            <a:solidFill>
              <a:srgbClr val="FF0000"/>
            </a:solidFill>
            <a:prstDash val="solid"/>
            <a:round/>
            <a:headEnd type="arrow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BFD1F835-D76B-F472-69A1-1DCFA817E743}"/>
              </a:ext>
            </a:extLst>
          </p:cNvPr>
          <p:cNvSpPr/>
          <p:nvPr/>
        </p:nvSpPr>
        <p:spPr>
          <a:xfrm>
            <a:off x="1494112" y="5524025"/>
            <a:ext cx="1216058" cy="702230"/>
          </a:xfrm>
          <a:prstGeom prst="rect">
            <a:avLst/>
          </a:prstGeom>
          <a:solidFill>
            <a:srgbClr val="7B87B1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  <a:cs typeface="Arial" panose="020B0604020202020204" pitchFamily="34" charset="0"/>
              </a:rPr>
              <a:t>Switches</a:t>
            </a:r>
            <a:endParaRPr lang="en-IL" b="1" dirty="0">
              <a:solidFill>
                <a:sysClr val="windowText" lastClr="000000"/>
              </a:solidFill>
              <a:cs typeface="Arial" panose="020B0604020202020204" pitchFamily="34" charset="0"/>
            </a:endParaRP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E7D0E3D5-D7A4-B464-9887-22B36F7A6136}"/>
              </a:ext>
            </a:extLst>
          </p:cNvPr>
          <p:cNvCxnSpPr>
            <a:cxnSpLocks/>
          </p:cNvCxnSpPr>
          <p:nvPr/>
        </p:nvCxnSpPr>
        <p:spPr>
          <a:xfrm rot="10800000" flipV="1">
            <a:off x="2692452" y="4887187"/>
            <a:ext cx="2846938" cy="1119134"/>
          </a:xfrm>
          <a:prstGeom prst="bentConnector3">
            <a:avLst>
              <a:gd name="adj1" fmla="val 50000"/>
            </a:avLst>
          </a:prstGeom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155179E8-F792-EBE8-C615-42C361609694}"/>
              </a:ext>
            </a:extLst>
          </p:cNvPr>
          <p:cNvCxnSpPr>
            <a:cxnSpLocks/>
          </p:cNvCxnSpPr>
          <p:nvPr/>
        </p:nvCxnSpPr>
        <p:spPr>
          <a:xfrm flipH="1">
            <a:off x="2710170" y="4746268"/>
            <a:ext cx="2824471" cy="0"/>
          </a:xfrm>
          <a:prstGeom prst="straightConnector1">
            <a:avLst/>
          </a:prstGeom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338EA67-8F7D-A749-3396-FCE49CE398E7}"/>
              </a:ext>
            </a:extLst>
          </p:cNvPr>
          <p:cNvCxnSpPr>
            <a:cxnSpLocks/>
          </p:cNvCxnSpPr>
          <p:nvPr/>
        </p:nvCxnSpPr>
        <p:spPr>
          <a:xfrm flipV="1">
            <a:off x="7535342" y="4054284"/>
            <a:ext cx="2957032" cy="2866"/>
          </a:xfrm>
          <a:prstGeom prst="straightConnector1">
            <a:avLst/>
          </a:prstGeom>
          <a:ln w="57150" cap="flat" cmpd="sng" algn="ctr">
            <a:solidFill>
              <a:schemeClr val="tx1"/>
            </a:solidFill>
            <a:prstDash val="sys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D1EA9861-C549-E9BC-1345-2799ED2EBFE5}"/>
              </a:ext>
            </a:extLst>
          </p:cNvPr>
          <p:cNvSpPr/>
          <p:nvPr/>
        </p:nvSpPr>
        <p:spPr>
          <a:xfrm>
            <a:off x="1476389" y="3704438"/>
            <a:ext cx="1216057" cy="702231"/>
          </a:xfrm>
          <a:prstGeom prst="rect">
            <a:avLst/>
          </a:prstGeom>
          <a:solidFill>
            <a:srgbClr val="1DFDF2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  <a:cs typeface="Arial" panose="020B0604020202020204" pitchFamily="34" charset="0"/>
              </a:rPr>
              <a:t>Screen</a:t>
            </a:r>
            <a:endParaRPr lang="en-IL" b="1" dirty="0">
              <a:solidFill>
                <a:sysClr val="windowText" lastClr="000000"/>
              </a:solidFill>
              <a:cs typeface="Arial" panose="020B060402020202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355DD5E-4CC4-E6A7-70C7-EB36360FC1C9}"/>
              </a:ext>
            </a:extLst>
          </p:cNvPr>
          <p:cNvSpPr/>
          <p:nvPr/>
        </p:nvSpPr>
        <p:spPr>
          <a:xfrm>
            <a:off x="1498862" y="4596510"/>
            <a:ext cx="1216057" cy="702230"/>
          </a:xfrm>
          <a:prstGeom prst="rect">
            <a:avLst/>
          </a:prstGeom>
          <a:solidFill>
            <a:srgbClr val="EA42BE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  <a:cs typeface="Arial" panose="020B0604020202020204" pitchFamily="34" charset="0"/>
              </a:rPr>
              <a:t>Buzzer</a:t>
            </a:r>
            <a:endParaRPr lang="en-IL" b="1" dirty="0">
              <a:solidFill>
                <a:sysClr val="windowText" lastClr="000000"/>
              </a:solidFill>
              <a:cs typeface="Arial" panose="020B0604020202020204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24034C9-BABD-A642-51A6-9F18210BFB03}"/>
              </a:ext>
            </a:extLst>
          </p:cNvPr>
          <p:cNvSpPr/>
          <p:nvPr/>
        </p:nvSpPr>
        <p:spPr>
          <a:xfrm>
            <a:off x="1494112" y="2783639"/>
            <a:ext cx="1216058" cy="70222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cs typeface="Arial" panose="020B0604020202020204" pitchFamily="34" charset="0"/>
              </a:rPr>
              <a:t>LED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2920179-A8EE-9CCB-3C23-66EA184A100B}"/>
              </a:ext>
            </a:extLst>
          </p:cNvPr>
          <p:cNvSpPr/>
          <p:nvPr/>
        </p:nvSpPr>
        <p:spPr>
          <a:xfrm>
            <a:off x="9493850" y="4479348"/>
            <a:ext cx="1216058" cy="79892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cs typeface="Arial" panose="020B0604020202020204" pitchFamily="34" charset="0"/>
              </a:rPr>
              <a:t>Barcode reader</a:t>
            </a:r>
            <a:endParaRPr lang="en-IL" b="1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72438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23D16-736F-9940-DA3B-CAFADDA3C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7677" y="44993"/>
            <a:ext cx="9905998" cy="1478570"/>
          </a:xfrm>
        </p:spPr>
        <p:txBody>
          <a:bodyPr/>
          <a:lstStyle/>
          <a:p>
            <a:pPr algn="ctr"/>
            <a:r>
              <a:rPr lang="en-US" b="1" dirty="0">
                <a:latin typeface="+mn-lt"/>
                <a:cs typeface="Arial" panose="020B0604020202020204" pitchFamily="34" charset="0"/>
              </a:rPr>
              <a:t>Power MNAGMENT UNIT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D3FDE4D-70A0-72C3-A151-43D5770400F9}"/>
              </a:ext>
            </a:extLst>
          </p:cNvPr>
          <p:cNvSpPr/>
          <p:nvPr/>
        </p:nvSpPr>
        <p:spPr>
          <a:xfrm>
            <a:off x="3922381" y="2454503"/>
            <a:ext cx="2173619" cy="832283"/>
          </a:xfrm>
          <a:prstGeom prst="rect">
            <a:avLst/>
          </a:prstGeom>
          <a:solidFill>
            <a:srgbClr val="5FBBB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  <a:cs typeface="Arial" panose="020B0604020202020204" pitchFamily="34" charset="0"/>
              </a:rPr>
              <a:t>DC/DC Converter</a:t>
            </a:r>
            <a:endParaRPr lang="en-IL" b="1" dirty="0">
              <a:solidFill>
                <a:sysClr val="windowText" lastClr="000000"/>
              </a:solidFill>
              <a:cs typeface="Arial" panose="020B0604020202020204" pitchFamily="34" charset="0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598FB7D8-C5A5-EE1F-B26F-5A8D93FF76C4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2112264" y="2870645"/>
            <a:ext cx="1810117" cy="0"/>
          </a:xfrm>
          <a:prstGeom prst="straightConnector1">
            <a:avLst/>
          </a:prstGeom>
          <a:ln w="53975" cap="flat" cmpd="sng" algn="ctr">
            <a:solidFill>
              <a:srgbClr val="01FF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E355DD5E-4CC4-E6A7-70C7-EB36360FC1C9}"/>
              </a:ext>
            </a:extLst>
          </p:cNvPr>
          <p:cNvSpPr/>
          <p:nvPr/>
        </p:nvSpPr>
        <p:spPr>
          <a:xfrm>
            <a:off x="3922382" y="3514886"/>
            <a:ext cx="2173616" cy="832283"/>
          </a:xfrm>
          <a:prstGeom prst="rect">
            <a:avLst/>
          </a:prstGeom>
          <a:solidFill>
            <a:schemeClr val="accent5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  <a:cs typeface="Arial" panose="020B0604020202020204" pitchFamily="34" charset="0"/>
              </a:rPr>
              <a:t>DC/DC Converter</a:t>
            </a:r>
            <a:endParaRPr lang="en-IL" b="1" dirty="0">
              <a:solidFill>
                <a:sysClr val="windowText" lastClr="000000"/>
              </a:solidFill>
              <a:cs typeface="Arial" panose="020B0604020202020204" pitchFamily="34" charset="0"/>
            </a:endParaRPr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4B96D0F7-B45A-851B-4E16-EA3B9B1BE809}"/>
              </a:ext>
            </a:extLst>
          </p:cNvPr>
          <p:cNvCxnSpPr>
            <a:cxnSpLocks/>
            <a:endCxn id="7" idx="1"/>
          </p:cNvCxnSpPr>
          <p:nvPr/>
        </p:nvCxnSpPr>
        <p:spPr>
          <a:xfrm rot="16200000" flipH="1">
            <a:off x="2948361" y="2957007"/>
            <a:ext cx="1060386" cy="887656"/>
          </a:xfrm>
          <a:prstGeom prst="bentConnector2">
            <a:avLst/>
          </a:prstGeom>
          <a:ln w="50800" cap="flat" cmpd="sng" algn="ctr">
            <a:solidFill>
              <a:srgbClr val="01FF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09F5D08-6A9B-B1A7-414A-1E56F560D462}"/>
              </a:ext>
            </a:extLst>
          </p:cNvPr>
          <p:cNvCxnSpPr>
            <a:cxnSpLocks/>
          </p:cNvCxnSpPr>
          <p:nvPr/>
        </p:nvCxnSpPr>
        <p:spPr>
          <a:xfrm>
            <a:off x="6095998" y="2870641"/>
            <a:ext cx="3230882" cy="12627"/>
          </a:xfrm>
          <a:prstGeom prst="straightConnector1">
            <a:avLst/>
          </a:prstGeom>
          <a:ln w="53975" cap="flat" cmpd="sng" algn="ctr">
            <a:solidFill>
              <a:srgbClr val="5FBBB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38CF70A-618E-54A2-5E20-55A3F25528F4}"/>
              </a:ext>
            </a:extLst>
          </p:cNvPr>
          <p:cNvCxnSpPr>
            <a:cxnSpLocks/>
          </p:cNvCxnSpPr>
          <p:nvPr/>
        </p:nvCxnSpPr>
        <p:spPr>
          <a:xfrm>
            <a:off x="6095998" y="3881645"/>
            <a:ext cx="3230882" cy="11038"/>
          </a:xfrm>
          <a:prstGeom prst="straightConnector1">
            <a:avLst/>
          </a:prstGeom>
          <a:ln w="53975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2496CFD3-F4D8-E39D-D454-EC4C526E0BB4}"/>
              </a:ext>
            </a:extLst>
          </p:cNvPr>
          <p:cNvSpPr txBox="1"/>
          <p:nvPr/>
        </p:nvSpPr>
        <p:spPr>
          <a:xfrm>
            <a:off x="2112264" y="2513936"/>
            <a:ext cx="1097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 5V</a:t>
            </a:r>
            <a:endParaRPr lang="en-IL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A555599-E26D-6595-2492-3FD91A15E55C}"/>
              </a:ext>
            </a:extLst>
          </p:cNvPr>
          <p:cNvSpPr txBox="1"/>
          <p:nvPr/>
        </p:nvSpPr>
        <p:spPr>
          <a:xfrm>
            <a:off x="6167564" y="2501309"/>
            <a:ext cx="1210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Output 5V</a:t>
            </a:r>
            <a:endParaRPr lang="en-IL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F1FA4A8-E840-96B6-B076-FB2471BACADF}"/>
              </a:ext>
            </a:extLst>
          </p:cNvPr>
          <p:cNvSpPr txBox="1"/>
          <p:nvPr/>
        </p:nvSpPr>
        <p:spPr>
          <a:xfrm>
            <a:off x="6172200" y="3523351"/>
            <a:ext cx="1399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Output 3.3V</a:t>
            </a:r>
            <a:endParaRPr lang="en-IL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2D473CC-836B-CB1A-8314-46AF0566D25B}"/>
              </a:ext>
            </a:extLst>
          </p:cNvPr>
          <p:cNvSpPr txBox="1"/>
          <p:nvPr/>
        </p:nvSpPr>
        <p:spPr>
          <a:xfrm>
            <a:off x="6167563" y="2828459"/>
            <a:ext cx="31513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Barcode reader </a:t>
            </a:r>
            <a:endParaRPr lang="en-IL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736AE05-E400-08ED-8B80-7866DE108B83}"/>
              </a:ext>
            </a:extLst>
          </p:cNvPr>
          <p:cNvSpPr txBox="1"/>
          <p:nvPr/>
        </p:nvSpPr>
        <p:spPr>
          <a:xfrm>
            <a:off x="6175486" y="3814208"/>
            <a:ext cx="3151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ESP32 &amp; other components</a:t>
            </a:r>
            <a:endParaRPr lang="en-IL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E0FE434-2038-F698-501F-7D01261D1E5E}"/>
              </a:ext>
            </a:extLst>
          </p:cNvPr>
          <p:cNvSpPr/>
          <p:nvPr/>
        </p:nvSpPr>
        <p:spPr>
          <a:xfrm>
            <a:off x="1819656" y="1618488"/>
            <a:ext cx="8083296" cy="3337560"/>
          </a:xfrm>
          <a:prstGeom prst="rect">
            <a:avLst/>
          </a:prstGeom>
          <a:noFill/>
          <a:ln w="44450" cap="flat" cmpd="sng" algn="ctr">
            <a:solidFill>
              <a:srgbClr val="7030A0"/>
            </a:solidFill>
            <a:prstDash val="dash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5916250"/>
                      <a:gd name="connsiteY0" fmla="*/ 0 h 4667972"/>
                      <a:gd name="connsiteX1" fmla="*/ 532463 w 5916250"/>
                      <a:gd name="connsiteY1" fmla="*/ 0 h 4667972"/>
                      <a:gd name="connsiteX2" fmla="*/ 946600 w 5916250"/>
                      <a:gd name="connsiteY2" fmla="*/ 0 h 4667972"/>
                      <a:gd name="connsiteX3" fmla="*/ 1656550 w 5916250"/>
                      <a:gd name="connsiteY3" fmla="*/ 0 h 4667972"/>
                      <a:gd name="connsiteX4" fmla="*/ 2189013 w 5916250"/>
                      <a:gd name="connsiteY4" fmla="*/ 0 h 4667972"/>
                      <a:gd name="connsiteX5" fmla="*/ 2721475 w 5916250"/>
                      <a:gd name="connsiteY5" fmla="*/ 0 h 4667972"/>
                      <a:gd name="connsiteX6" fmla="*/ 3431425 w 5916250"/>
                      <a:gd name="connsiteY6" fmla="*/ 0 h 4667972"/>
                      <a:gd name="connsiteX7" fmla="*/ 3904725 w 5916250"/>
                      <a:gd name="connsiteY7" fmla="*/ 0 h 4667972"/>
                      <a:gd name="connsiteX8" fmla="*/ 4614675 w 5916250"/>
                      <a:gd name="connsiteY8" fmla="*/ 0 h 4667972"/>
                      <a:gd name="connsiteX9" fmla="*/ 5324625 w 5916250"/>
                      <a:gd name="connsiteY9" fmla="*/ 0 h 4667972"/>
                      <a:gd name="connsiteX10" fmla="*/ 5916250 w 5916250"/>
                      <a:gd name="connsiteY10" fmla="*/ 0 h 4667972"/>
                      <a:gd name="connsiteX11" fmla="*/ 5916250 w 5916250"/>
                      <a:gd name="connsiteY11" fmla="*/ 676856 h 4667972"/>
                      <a:gd name="connsiteX12" fmla="*/ 5916250 w 5916250"/>
                      <a:gd name="connsiteY12" fmla="*/ 1307032 h 4667972"/>
                      <a:gd name="connsiteX13" fmla="*/ 5916250 w 5916250"/>
                      <a:gd name="connsiteY13" fmla="*/ 1750490 h 4667972"/>
                      <a:gd name="connsiteX14" fmla="*/ 5916250 w 5916250"/>
                      <a:gd name="connsiteY14" fmla="*/ 2333986 h 4667972"/>
                      <a:gd name="connsiteX15" fmla="*/ 5916250 w 5916250"/>
                      <a:gd name="connsiteY15" fmla="*/ 2917483 h 4667972"/>
                      <a:gd name="connsiteX16" fmla="*/ 5916250 w 5916250"/>
                      <a:gd name="connsiteY16" fmla="*/ 3500979 h 4667972"/>
                      <a:gd name="connsiteX17" fmla="*/ 5916250 w 5916250"/>
                      <a:gd name="connsiteY17" fmla="*/ 4131155 h 4667972"/>
                      <a:gd name="connsiteX18" fmla="*/ 5916250 w 5916250"/>
                      <a:gd name="connsiteY18" fmla="*/ 4667972 h 4667972"/>
                      <a:gd name="connsiteX19" fmla="*/ 5265463 w 5916250"/>
                      <a:gd name="connsiteY19" fmla="*/ 4667972 h 4667972"/>
                      <a:gd name="connsiteX20" fmla="*/ 4792163 w 5916250"/>
                      <a:gd name="connsiteY20" fmla="*/ 4667972 h 4667972"/>
                      <a:gd name="connsiteX21" fmla="*/ 4082212 w 5916250"/>
                      <a:gd name="connsiteY21" fmla="*/ 4667972 h 4667972"/>
                      <a:gd name="connsiteX22" fmla="*/ 3490588 w 5916250"/>
                      <a:gd name="connsiteY22" fmla="*/ 4667972 h 4667972"/>
                      <a:gd name="connsiteX23" fmla="*/ 3017288 w 5916250"/>
                      <a:gd name="connsiteY23" fmla="*/ 4667972 h 4667972"/>
                      <a:gd name="connsiteX24" fmla="*/ 2425662 w 5916250"/>
                      <a:gd name="connsiteY24" fmla="*/ 4667972 h 4667972"/>
                      <a:gd name="connsiteX25" fmla="*/ 2011525 w 5916250"/>
                      <a:gd name="connsiteY25" fmla="*/ 4667972 h 4667972"/>
                      <a:gd name="connsiteX26" fmla="*/ 1597387 w 5916250"/>
                      <a:gd name="connsiteY26" fmla="*/ 4667972 h 4667972"/>
                      <a:gd name="connsiteX27" fmla="*/ 1005762 w 5916250"/>
                      <a:gd name="connsiteY27" fmla="*/ 4667972 h 4667972"/>
                      <a:gd name="connsiteX28" fmla="*/ 532462 w 5916250"/>
                      <a:gd name="connsiteY28" fmla="*/ 4667972 h 4667972"/>
                      <a:gd name="connsiteX29" fmla="*/ 0 w 5916250"/>
                      <a:gd name="connsiteY29" fmla="*/ 4667972 h 4667972"/>
                      <a:gd name="connsiteX30" fmla="*/ 0 w 5916250"/>
                      <a:gd name="connsiteY30" fmla="*/ 4177835 h 4667972"/>
                      <a:gd name="connsiteX31" fmla="*/ 0 w 5916250"/>
                      <a:gd name="connsiteY31" fmla="*/ 3734378 h 4667972"/>
                      <a:gd name="connsiteX32" fmla="*/ 0 w 5916250"/>
                      <a:gd name="connsiteY32" fmla="*/ 3104201 h 4667972"/>
                      <a:gd name="connsiteX33" fmla="*/ 0 w 5916250"/>
                      <a:gd name="connsiteY33" fmla="*/ 2614064 h 4667972"/>
                      <a:gd name="connsiteX34" fmla="*/ 0 w 5916250"/>
                      <a:gd name="connsiteY34" fmla="*/ 1983888 h 4667972"/>
                      <a:gd name="connsiteX35" fmla="*/ 0 w 5916250"/>
                      <a:gd name="connsiteY35" fmla="*/ 1307032 h 4667972"/>
                      <a:gd name="connsiteX36" fmla="*/ 0 w 5916250"/>
                      <a:gd name="connsiteY36" fmla="*/ 770215 h 4667972"/>
                      <a:gd name="connsiteX37" fmla="*/ 0 w 5916250"/>
                      <a:gd name="connsiteY37" fmla="*/ 0 h 46679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</a:cxnLst>
                    <a:rect l="l" t="t" r="r" b="b"/>
                    <a:pathLst>
                      <a:path w="5916250" h="4667972" extrusionOk="0">
                        <a:moveTo>
                          <a:pt x="0" y="0"/>
                        </a:moveTo>
                        <a:cubicBezTo>
                          <a:pt x="126779" y="-57445"/>
                          <a:pt x="287317" y="624"/>
                          <a:pt x="532463" y="0"/>
                        </a:cubicBezTo>
                        <a:cubicBezTo>
                          <a:pt x="777609" y="-624"/>
                          <a:pt x="753852" y="16024"/>
                          <a:pt x="946600" y="0"/>
                        </a:cubicBezTo>
                        <a:cubicBezTo>
                          <a:pt x="1139348" y="-16024"/>
                          <a:pt x="1499579" y="64715"/>
                          <a:pt x="1656550" y="0"/>
                        </a:cubicBezTo>
                        <a:cubicBezTo>
                          <a:pt x="1813521" y="-64715"/>
                          <a:pt x="2023301" y="19254"/>
                          <a:pt x="2189013" y="0"/>
                        </a:cubicBezTo>
                        <a:cubicBezTo>
                          <a:pt x="2354725" y="-19254"/>
                          <a:pt x="2457762" y="25828"/>
                          <a:pt x="2721475" y="0"/>
                        </a:cubicBezTo>
                        <a:cubicBezTo>
                          <a:pt x="2985188" y="-25828"/>
                          <a:pt x="3262154" y="33769"/>
                          <a:pt x="3431425" y="0"/>
                        </a:cubicBezTo>
                        <a:cubicBezTo>
                          <a:pt x="3600696" y="-33769"/>
                          <a:pt x="3747164" y="44199"/>
                          <a:pt x="3904725" y="0"/>
                        </a:cubicBezTo>
                        <a:cubicBezTo>
                          <a:pt x="4062286" y="-44199"/>
                          <a:pt x="4430567" y="48453"/>
                          <a:pt x="4614675" y="0"/>
                        </a:cubicBezTo>
                        <a:cubicBezTo>
                          <a:pt x="4798783" y="-48453"/>
                          <a:pt x="5113659" y="3397"/>
                          <a:pt x="5324625" y="0"/>
                        </a:cubicBezTo>
                        <a:cubicBezTo>
                          <a:pt x="5535591" y="-3397"/>
                          <a:pt x="5796141" y="51496"/>
                          <a:pt x="5916250" y="0"/>
                        </a:cubicBezTo>
                        <a:cubicBezTo>
                          <a:pt x="5937809" y="228120"/>
                          <a:pt x="5845584" y="498004"/>
                          <a:pt x="5916250" y="676856"/>
                        </a:cubicBezTo>
                        <a:cubicBezTo>
                          <a:pt x="5986916" y="855708"/>
                          <a:pt x="5845245" y="1136319"/>
                          <a:pt x="5916250" y="1307032"/>
                        </a:cubicBezTo>
                        <a:cubicBezTo>
                          <a:pt x="5987255" y="1477745"/>
                          <a:pt x="5867639" y="1603617"/>
                          <a:pt x="5916250" y="1750490"/>
                        </a:cubicBezTo>
                        <a:cubicBezTo>
                          <a:pt x="5964861" y="1897363"/>
                          <a:pt x="5867912" y="2143394"/>
                          <a:pt x="5916250" y="2333986"/>
                        </a:cubicBezTo>
                        <a:cubicBezTo>
                          <a:pt x="5964588" y="2524578"/>
                          <a:pt x="5888719" y="2643924"/>
                          <a:pt x="5916250" y="2917483"/>
                        </a:cubicBezTo>
                        <a:cubicBezTo>
                          <a:pt x="5943781" y="3191042"/>
                          <a:pt x="5861239" y="3219059"/>
                          <a:pt x="5916250" y="3500979"/>
                        </a:cubicBezTo>
                        <a:cubicBezTo>
                          <a:pt x="5971261" y="3782899"/>
                          <a:pt x="5885055" y="3984482"/>
                          <a:pt x="5916250" y="4131155"/>
                        </a:cubicBezTo>
                        <a:cubicBezTo>
                          <a:pt x="5947445" y="4277828"/>
                          <a:pt x="5903480" y="4549109"/>
                          <a:pt x="5916250" y="4667972"/>
                        </a:cubicBezTo>
                        <a:cubicBezTo>
                          <a:pt x="5641149" y="4726434"/>
                          <a:pt x="5534184" y="4610112"/>
                          <a:pt x="5265463" y="4667972"/>
                        </a:cubicBezTo>
                        <a:cubicBezTo>
                          <a:pt x="4996742" y="4725832"/>
                          <a:pt x="4972070" y="4638205"/>
                          <a:pt x="4792163" y="4667972"/>
                        </a:cubicBezTo>
                        <a:cubicBezTo>
                          <a:pt x="4612256" y="4697739"/>
                          <a:pt x="4283918" y="4664750"/>
                          <a:pt x="4082212" y="4667972"/>
                        </a:cubicBezTo>
                        <a:cubicBezTo>
                          <a:pt x="3880506" y="4671194"/>
                          <a:pt x="3734369" y="4628809"/>
                          <a:pt x="3490588" y="4667972"/>
                        </a:cubicBezTo>
                        <a:cubicBezTo>
                          <a:pt x="3246807" y="4707135"/>
                          <a:pt x="3178302" y="4639535"/>
                          <a:pt x="3017288" y="4667972"/>
                        </a:cubicBezTo>
                        <a:cubicBezTo>
                          <a:pt x="2856274" y="4696409"/>
                          <a:pt x="2619733" y="4642175"/>
                          <a:pt x="2425662" y="4667972"/>
                        </a:cubicBezTo>
                        <a:cubicBezTo>
                          <a:pt x="2231591" y="4693769"/>
                          <a:pt x="2155219" y="4651655"/>
                          <a:pt x="2011525" y="4667972"/>
                        </a:cubicBezTo>
                        <a:cubicBezTo>
                          <a:pt x="1867831" y="4684289"/>
                          <a:pt x="1683791" y="4634842"/>
                          <a:pt x="1597387" y="4667972"/>
                        </a:cubicBezTo>
                        <a:cubicBezTo>
                          <a:pt x="1510983" y="4701102"/>
                          <a:pt x="1245769" y="4661209"/>
                          <a:pt x="1005762" y="4667972"/>
                        </a:cubicBezTo>
                        <a:cubicBezTo>
                          <a:pt x="765756" y="4674735"/>
                          <a:pt x="684454" y="4637371"/>
                          <a:pt x="532462" y="4667972"/>
                        </a:cubicBezTo>
                        <a:cubicBezTo>
                          <a:pt x="380470" y="4698573"/>
                          <a:pt x="146194" y="4621289"/>
                          <a:pt x="0" y="4667972"/>
                        </a:cubicBezTo>
                        <a:cubicBezTo>
                          <a:pt x="-28980" y="4563008"/>
                          <a:pt x="28870" y="4305425"/>
                          <a:pt x="0" y="4177835"/>
                        </a:cubicBezTo>
                        <a:cubicBezTo>
                          <a:pt x="-28870" y="4050245"/>
                          <a:pt x="46648" y="3826700"/>
                          <a:pt x="0" y="3734378"/>
                        </a:cubicBezTo>
                        <a:cubicBezTo>
                          <a:pt x="-46648" y="3642056"/>
                          <a:pt x="1768" y="3297376"/>
                          <a:pt x="0" y="3104201"/>
                        </a:cubicBezTo>
                        <a:cubicBezTo>
                          <a:pt x="-1768" y="2911026"/>
                          <a:pt x="25836" y="2720613"/>
                          <a:pt x="0" y="2614064"/>
                        </a:cubicBezTo>
                        <a:cubicBezTo>
                          <a:pt x="-25836" y="2507515"/>
                          <a:pt x="26222" y="2235501"/>
                          <a:pt x="0" y="1983888"/>
                        </a:cubicBezTo>
                        <a:cubicBezTo>
                          <a:pt x="-26222" y="1732275"/>
                          <a:pt x="77368" y="1553398"/>
                          <a:pt x="0" y="1307032"/>
                        </a:cubicBezTo>
                        <a:cubicBezTo>
                          <a:pt x="-77368" y="1060666"/>
                          <a:pt x="19793" y="967191"/>
                          <a:pt x="0" y="770215"/>
                        </a:cubicBezTo>
                        <a:cubicBezTo>
                          <a:pt x="-19793" y="573239"/>
                          <a:pt x="91565" y="276039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1133787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EF93B2A-8608-0A48-80A4-C18EBA58AAD4}"/>
              </a:ext>
            </a:extLst>
          </p:cNvPr>
          <p:cNvCxnSpPr>
            <a:cxnSpLocks/>
            <a:stCxn id="85" idx="1"/>
            <a:endCxn id="11" idx="3"/>
          </p:cNvCxnSpPr>
          <p:nvPr/>
        </p:nvCxnSpPr>
        <p:spPr>
          <a:xfrm flipH="1">
            <a:off x="6718914" y="3967125"/>
            <a:ext cx="1144128" cy="0"/>
          </a:xfrm>
          <a:prstGeom prst="straightConnector1">
            <a:avLst/>
          </a:prstGeom>
          <a:ln w="53975" cap="flat" cmpd="sng" algn="ctr">
            <a:solidFill>
              <a:srgbClr val="00FF00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E2023D16-736F-9940-DA3B-CAFADDA3C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1599" y="105884"/>
            <a:ext cx="9905998" cy="1478570"/>
          </a:xfrm>
        </p:spPr>
        <p:txBody>
          <a:bodyPr/>
          <a:lstStyle/>
          <a:p>
            <a:pPr algn="ctr"/>
            <a:r>
              <a:rPr lang="en-US" b="1" dirty="0">
                <a:latin typeface="+mn-lt"/>
                <a:cs typeface="Arial" panose="020B0604020202020204" pitchFamily="34" charset="0"/>
              </a:rPr>
              <a:t>Communication  Diagram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1EA9861-C549-E9BC-1345-2799ED2EBFE5}"/>
              </a:ext>
            </a:extLst>
          </p:cNvPr>
          <p:cNvSpPr/>
          <p:nvPr/>
        </p:nvSpPr>
        <p:spPr>
          <a:xfrm>
            <a:off x="2362201" y="3567664"/>
            <a:ext cx="1243952" cy="798921"/>
          </a:xfrm>
          <a:prstGeom prst="rect">
            <a:avLst/>
          </a:prstGeom>
          <a:solidFill>
            <a:srgbClr val="1DFDF2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  <a:cs typeface="Arial" panose="020B0604020202020204" pitchFamily="34" charset="0"/>
              </a:rPr>
              <a:t>Display</a:t>
            </a:r>
            <a:endParaRPr lang="en-IL" b="1" dirty="0">
              <a:solidFill>
                <a:sysClr val="windowText" lastClr="000000"/>
              </a:solidFill>
              <a:cs typeface="Arial" panose="020B06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C4BD85D-F80B-B6B3-1DAB-699078561EFB}"/>
              </a:ext>
            </a:extLst>
          </p:cNvPr>
          <p:cNvSpPr/>
          <p:nvPr/>
        </p:nvSpPr>
        <p:spPr>
          <a:xfrm>
            <a:off x="4750283" y="3429000"/>
            <a:ext cx="1968631" cy="1076249"/>
          </a:xfrm>
          <a:prstGeom prst="rect">
            <a:avLst/>
          </a:prstGeom>
          <a:solidFill>
            <a:srgbClr val="00FF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  <a:cs typeface="Arial" panose="020B0604020202020204" pitchFamily="34" charset="0"/>
              </a:rPr>
              <a:t>ESP32</a:t>
            </a:r>
            <a:endParaRPr lang="en-IL" sz="2800" b="1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D3FDE4D-70A0-72C3-A151-43D5770400F9}"/>
              </a:ext>
            </a:extLst>
          </p:cNvPr>
          <p:cNvSpPr/>
          <p:nvPr/>
        </p:nvSpPr>
        <p:spPr>
          <a:xfrm>
            <a:off x="5126570" y="5433811"/>
            <a:ext cx="1216058" cy="702229"/>
          </a:xfrm>
          <a:prstGeom prst="rect">
            <a:avLst/>
          </a:prstGeom>
          <a:solidFill>
            <a:srgbClr val="5FBBB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  <a:cs typeface="Arial" panose="020B0604020202020204" pitchFamily="34" charset="0"/>
              </a:rPr>
              <a:t>SD card</a:t>
            </a:r>
            <a:endParaRPr lang="en-IL" b="1" dirty="0">
              <a:solidFill>
                <a:sysClr val="windowText" lastClr="000000"/>
              </a:solidFill>
              <a:cs typeface="Arial" panose="020B0604020202020204" pitchFamily="34" charset="0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1023907-FEEC-3CC9-FB7C-566A2E1163E8}"/>
              </a:ext>
            </a:extLst>
          </p:cNvPr>
          <p:cNvCxnSpPr>
            <a:cxnSpLocks/>
            <a:stCxn id="13" idx="0"/>
            <a:endCxn id="11" idx="2"/>
          </p:cNvCxnSpPr>
          <p:nvPr/>
        </p:nvCxnSpPr>
        <p:spPr>
          <a:xfrm flipV="1">
            <a:off x="5734599" y="4505249"/>
            <a:ext cx="0" cy="928562"/>
          </a:xfrm>
          <a:prstGeom prst="straightConnector1">
            <a:avLst/>
          </a:prstGeom>
          <a:ln w="53975" cap="flat" cmpd="sng" algn="ctr">
            <a:solidFill>
              <a:srgbClr val="01FF00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85" name="Rectangle 84">
            <a:extLst>
              <a:ext uri="{FF2B5EF4-FFF2-40B4-BE49-F238E27FC236}">
                <a16:creationId xmlns:a16="http://schemas.microsoft.com/office/drawing/2014/main" id="{12920179-A8EE-9CCB-3C23-66EA184A100B}"/>
              </a:ext>
            </a:extLst>
          </p:cNvPr>
          <p:cNvSpPr/>
          <p:nvPr/>
        </p:nvSpPr>
        <p:spPr>
          <a:xfrm>
            <a:off x="7863042" y="3567664"/>
            <a:ext cx="1216058" cy="79892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cs typeface="Arial" panose="020B0604020202020204" pitchFamily="34" charset="0"/>
              </a:rPr>
              <a:t>Barcode Sensor</a:t>
            </a:r>
            <a:endParaRPr lang="en-IL" b="1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083CFD61-74A9-CDDE-822E-9483DE27E68F}"/>
              </a:ext>
            </a:extLst>
          </p:cNvPr>
          <p:cNvSpPr txBox="1"/>
          <p:nvPr/>
        </p:nvSpPr>
        <p:spPr>
          <a:xfrm>
            <a:off x="3671886" y="3671585"/>
            <a:ext cx="1012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SPI</a:t>
            </a:r>
            <a:endParaRPr lang="en-IL" b="1" dirty="0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45A6E61-7CB9-3597-6DA6-019F726F114B}"/>
              </a:ext>
            </a:extLst>
          </p:cNvPr>
          <p:cNvCxnSpPr>
            <a:cxnSpLocks/>
            <a:stCxn id="11" idx="1"/>
            <a:endCxn id="9" idx="3"/>
          </p:cNvCxnSpPr>
          <p:nvPr/>
        </p:nvCxnSpPr>
        <p:spPr>
          <a:xfrm flipH="1">
            <a:off x="3606153" y="3967125"/>
            <a:ext cx="1144130" cy="0"/>
          </a:xfrm>
          <a:prstGeom prst="straightConnector1">
            <a:avLst/>
          </a:prstGeom>
          <a:ln w="57150" cap="flat" cmpd="sng" algn="ctr">
            <a:solidFill>
              <a:srgbClr val="01FF00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645D09E2-0D09-3028-02E8-E53009B866E5}"/>
              </a:ext>
            </a:extLst>
          </p:cNvPr>
          <p:cNvSpPr txBox="1"/>
          <p:nvPr/>
        </p:nvSpPr>
        <p:spPr>
          <a:xfrm>
            <a:off x="6784646" y="3612858"/>
            <a:ext cx="1012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UART</a:t>
            </a:r>
            <a:endParaRPr lang="en-IL" b="1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2AE3EBD-C801-FDB8-A3B8-74EE52F67283}"/>
              </a:ext>
            </a:extLst>
          </p:cNvPr>
          <p:cNvSpPr txBox="1"/>
          <p:nvPr/>
        </p:nvSpPr>
        <p:spPr>
          <a:xfrm>
            <a:off x="5032601" y="4691821"/>
            <a:ext cx="1012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SPI</a:t>
            </a:r>
            <a:endParaRPr lang="en-IL" b="1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91072E3-BEE0-90D9-0E9A-1BC659B031B2}"/>
              </a:ext>
            </a:extLst>
          </p:cNvPr>
          <p:cNvSpPr/>
          <p:nvPr/>
        </p:nvSpPr>
        <p:spPr>
          <a:xfrm>
            <a:off x="4373559" y="1723118"/>
            <a:ext cx="1216058" cy="798922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cs typeface="Arial" panose="020B0604020202020204" pitchFamily="34" charset="0"/>
              </a:rPr>
              <a:t>RTC</a:t>
            </a:r>
            <a:endParaRPr lang="en-IL" b="1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96A45B4-8498-C903-733D-1E056EEED4A9}"/>
              </a:ext>
            </a:extLst>
          </p:cNvPr>
          <p:cNvCxnSpPr>
            <a:cxnSpLocks/>
            <a:endCxn id="17" idx="2"/>
          </p:cNvCxnSpPr>
          <p:nvPr/>
        </p:nvCxnSpPr>
        <p:spPr>
          <a:xfrm flipV="1">
            <a:off x="4981588" y="2522040"/>
            <a:ext cx="0" cy="906960"/>
          </a:xfrm>
          <a:prstGeom prst="straightConnector1">
            <a:avLst/>
          </a:prstGeom>
          <a:ln w="53975" cap="flat" cmpd="sng" algn="ctr">
            <a:solidFill>
              <a:srgbClr val="01FF00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4BE3386D-3041-251B-B8E6-5218CE9DD44B}"/>
              </a:ext>
            </a:extLst>
          </p:cNvPr>
          <p:cNvSpPr txBox="1"/>
          <p:nvPr/>
        </p:nvSpPr>
        <p:spPr>
          <a:xfrm>
            <a:off x="4243951" y="2790854"/>
            <a:ext cx="1012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I2C</a:t>
            </a:r>
            <a:endParaRPr lang="en-IL" b="1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3A04941-24FC-FFA3-A240-15AA1B0A616B}"/>
              </a:ext>
            </a:extLst>
          </p:cNvPr>
          <p:cNvSpPr/>
          <p:nvPr/>
        </p:nvSpPr>
        <p:spPr>
          <a:xfrm>
            <a:off x="5850250" y="1723118"/>
            <a:ext cx="1216058" cy="79892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cs typeface="Arial" panose="020B0604020202020204" pitchFamily="34" charset="0"/>
              </a:rPr>
              <a:t>Outsider PC</a:t>
            </a:r>
            <a:endParaRPr lang="en-IL" b="1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83DBC29-7339-F20B-135A-C55DBCD41640}"/>
              </a:ext>
            </a:extLst>
          </p:cNvPr>
          <p:cNvCxnSpPr>
            <a:cxnSpLocks/>
            <a:endCxn id="27" idx="2"/>
          </p:cNvCxnSpPr>
          <p:nvPr/>
        </p:nvCxnSpPr>
        <p:spPr>
          <a:xfrm flipV="1">
            <a:off x="6458279" y="2522040"/>
            <a:ext cx="0" cy="906960"/>
          </a:xfrm>
          <a:prstGeom prst="straightConnector1">
            <a:avLst/>
          </a:prstGeom>
          <a:ln w="57150" cap="flat" cmpd="sng" algn="ctr">
            <a:solidFill>
              <a:srgbClr val="01FF00"/>
            </a:solidFill>
            <a:prstDash val="sysDash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F105092F-B8E0-FCF9-CBAD-A9E4E6F97370}"/>
              </a:ext>
            </a:extLst>
          </p:cNvPr>
          <p:cNvSpPr txBox="1"/>
          <p:nvPr/>
        </p:nvSpPr>
        <p:spPr>
          <a:xfrm>
            <a:off x="6242479" y="2779245"/>
            <a:ext cx="1012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WI-FI</a:t>
            </a:r>
          </a:p>
        </p:txBody>
      </p:sp>
    </p:spTree>
    <p:extLst>
      <p:ext uri="{BB962C8B-B14F-4D97-AF65-F5344CB8AC3E}">
        <p14:creationId xmlns:p14="http://schemas.microsoft.com/office/powerpoint/2010/main" val="388129261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883</TotalTime>
  <Words>832</Words>
  <Application>Microsoft Office PowerPoint</Application>
  <PresentationFormat>Widescreen</PresentationFormat>
  <Paragraphs>177</Paragraphs>
  <Slides>26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Aptos</vt:lpstr>
      <vt:lpstr>Arial</vt:lpstr>
      <vt:lpstr>Calibri</vt:lpstr>
      <vt:lpstr>TT Norms Pro</vt:lpstr>
      <vt:lpstr>Tw Cen MT</vt:lpstr>
      <vt:lpstr>Circuit</vt:lpstr>
      <vt:lpstr>FINAL presentation Barcode CHECKER 7681</vt:lpstr>
      <vt:lpstr>BACKGOUND &amp; Motivation</vt:lpstr>
      <vt:lpstr>Goals</vt:lpstr>
      <vt:lpstr>Components &amp; work development</vt:lpstr>
      <vt:lpstr>TOP VIEW Block diagram</vt:lpstr>
      <vt:lpstr>Mod of work Diagram  </vt:lpstr>
      <vt:lpstr>Block diagram</vt:lpstr>
      <vt:lpstr>Power MNAGMENT UNIT</vt:lpstr>
      <vt:lpstr>Communication  Diagram</vt:lpstr>
      <vt:lpstr>ESP32</vt:lpstr>
      <vt:lpstr>Barcode reader - GM810</vt:lpstr>
      <vt:lpstr>Arduino developing environment  </vt:lpstr>
      <vt:lpstr>Display - 3.2 TFT SPI 240x320 V1.0</vt:lpstr>
      <vt:lpstr>Electrical schematic</vt:lpstr>
      <vt:lpstr>Layout - TOP</vt:lpstr>
      <vt:lpstr>Layout - BOTTOM</vt:lpstr>
      <vt:lpstr>Testing </vt:lpstr>
      <vt:lpstr>Example - Screen test</vt:lpstr>
      <vt:lpstr>Final design </vt:lpstr>
      <vt:lpstr>real device</vt:lpstr>
      <vt:lpstr>PowerPoint Presentation</vt:lpstr>
      <vt:lpstr>PowerPoint Presentation</vt:lpstr>
      <vt:lpstr>Introducing the device</vt:lpstr>
      <vt:lpstr>conclusions</vt:lpstr>
      <vt:lpstr>Proposal for a follow-up project</vt:lpstr>
      <vt:lpstr> Thank you for listening   we appreciate your help  and guidance!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Omar sharafy</dc:creator>
  <cp:lastModifiedBy>Muhammad Biadsy</cp:lastModifiedBy>
  <cp:revision>450</cp:revision>
  <dcterms:created xsi:type="dcterms:W3CDTF">2024-06-05T14:23:13Z</dcterms:created>
  <dcterms:modified xsi:type="dcterms:W3CDTF">2024-11-23T23:34:30Z</dcterms:modified>
</cp:coreProperties>
</file>